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bg>
      <p:bgPr>
        <a:solidFill>
          <a:srgbClr val="000000"/>
        </a:solidFill>
      </p:bgPr>
    </p:bg>
    <p:spTree>
      <p:nvGrpSpPr>
        <p:cNvPr id="1" name=""/>
        <p:cNvGrpSpPr/>
        <p:nvPr/>
      </p:nvGrpSpPr>
      <p:grpSpPr>
        <a:xfrm>
          <a:off x="0" y="0"/>
          <a:ext cx="0" cy="0"/>
          <a:chOff x="0" y="0"/>
          <a:chExt cx="0" cy="0"/>
        </a:xfrm>
      </p:grpSpPr>
      <p:sp>
        <p:nvSpPr>
          <p:cNvPr id="90" name="Shape 0"/>
          <p:cNvSpPr/>
          <p:nvPr/>
        </p:nvSpPr>
        <p:spPr>
          <a:xfrm>
            <a:off x="0" y="0"/>
            <a:ext cx="14630400" cy="8229600"/>
          </a:xfrm>
          <a:prstGeom prst="rect">
            <a:avLst/>
          </a:prstGeom>
          <a:solidFill>
            <a:srgbClr val="EDEDED"/>
          </a:solidFill>
          <a:ln w="12700">
            <a:miter lim="400000"/>
          </a:ln>
        </p:spPr>
        <p:txBody>
          <a:bodyPr lIns="45718" tIns="45718" rIns="45718" bIns="45718"/>
          <a:lstStyle/>
          <a:p>
            <a:pPr>
              <a:defRPr>
                <a:latin typeface="+mn-lt"/>
                <a:ea typeface="+mn-ea"/>
                <a:cs typeface="+mn-cs"/>
                <a:sym typeface="Calibri"/>
              </a:defRPr>
            </a:pPr>
          </a:p>
        </p:txBody>
      </p:sp>
      <p:sp>
        <p:nvSpPr>
          <p:cNvPr id="91"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sp>
        <p:nvSpPr>
          <p:cNvPr id="99" name="Shape 0"/>
          <p:cNvSpPr/>
          <p:nvPr/>
        </p:nvSpPr>
        <p:spPr>
          <a:xfrm>
            <a:off x="0" y="0"/>
            <a:ext cx="14630400" cy="8229600"/>
          </a:xfrm>
          <a:prstGeom prst="rect">
            <a:avLst/>
          </a:prstGeom>
          <a:solidFill>
            <a:srgbClr val="EDEDED"/>
          </a:solidFill>
          <a:ln w="12700">
            <a:miter lim="400000"/>
          </a:ln>
        </p:spPr>
        <p:txBody>
          <a:bodyPr lIns="45718" tIns="45718" rIns="45718" bIns="45718"/>
          <a:lstStyle/>
          <a:p>
            <a:pPr>
              <a:defRPr>
                <a:latin typeface="+mn-lt"/>
                <a:ea typeface="+mn-ea"/>
                <a:cs typeface="+mn-cs"/>
                <a:sym typeface="Calibri"/>
              </a:defRPr>
            </a:pPr>
          </a:p>
        </p:txBody>
      </p:sp>
      <p:sp>
        <p:nvSpPr>
          <p:cNvPr id="100"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sp>
        <p:nvSpPr>
          <p:cNvPr id="108" name="Shape 0"/>
          <p:cNvSpPr/>
          <p:nvPr/>
        </p:nvSpPr>
        <p:spPr>
          <a:xfrm>
            <a:off x="0" y="0"/>
            <a:ext cx="14630400" cy="8229600"/>
          </a:xfrm>
          <a:prstGeom prst="rect">
            <a:avLst/>
          </a:prstGeom>
          <a:solidFill>
            <a:srgbClr val="F5F5F5"/>
          </a:solidFill>
          <a:ln w="12700">
            <a:miter lim="400000"/>
          </a:ln>
        </p:spPr>
        <p:txBody>
          <a:bodyPr lIns="45718" tIns="45718" rIns="45718" bIns="45718"/>
          <a:lstStyle/>
          <a:p>
            <a:pPr>
              <a:defRPr>
                <a:latin typeface="+mn-lt"/>
                <a:ea typeface="+mn-ea"/>
                <a:cs typeface="+mn-cs"/>
                <a:sym typeface="Calibri"/>
              </a:defRPr>
            </a:pPr>
          </a:p>
        </p:txBody>
      </p:sp>
      <p:sp>
        <p:nvSpPr>
          <p:cNvPr id="109"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110" name="Slide Number"/>
          <p:cNvSpPr txBox="1"/>
          <p:nvPr>
            <p:ph type="sldNum" sz="quarter" idx="2"/>
          </p:nvPr>
        </p:nvSpPr>
        <p:spPr>
          <a:xfrm>
            <a:off x="10211468" y="7493001"/>
            <a:ext cx="273652"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sp>
        <p:nvSpPr>
          <p:cNvPr id="117" name="Shape 0"/>
          <p:cNvSpPr/>
          <p:nvPr/>
        </p:nvSpPr>
        <p:spPr>
          <a:xfrm>
            <a:off x="0" y="0"/>
            <a:ext cx="14630400" cy="8229600"/>
          </a:xfrm>
          <a:prstGeom prst="rect">
            <a:avLst/>
          </a:prstGeom>
          <a:solidFill>
            <a:srgbClr val="F5F5F5"/>
          </a:solidFill>
          <a:ln w="12700">
            <a:miter lim="400000"/>
          </a:ln>
        </p:spPr>
        <p:txBody>
          <a:bodyPr lIns="45718" tIns="45718" rIns="45718" bIns="45718"/>
          <a:lstStyle/>
          <a:p>
            <a:pPr>
              <a:defRPr>
                <a:latin typeface="+mn-lt"/>
                <a:ea typeface="+mn-ea"/>
                <a:cs typeface="+mn-cs"/>
                <a:sym typeface="Calibri"/>
              </a:defRPr>
            </a:pPr>
          </a:p>
        </p:txBody>
      </p:sp>
      <p:sp>
        <p:nvSpPr>
          <p:cNvPr id="118"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119" name="Slide Number"/>
          <p:cNvSpPr txBox="1"/>
          <p:nvPr>
            <p:ph type="sldNum" sz="quarter" idx="2"/>
          </p:nvPr>
        </p:nvSpPr>
        <p:spPr>
          <a:xfrm>
            <a:off x="10211468" y="7493001"/>
            <a:ext cx="273652"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sp>
        <p:nvSpPr>
          <p:cNvPr id="126" name="Shape 0"/>
          <p:cNvSpPr/>
          <p:nvPr/>
        </p:nvSpPr>
        <p:spPr>
          <a:xfrm>
            <a:off x="0" y="0"/>
            <a:ext cx="14630400" cy="8229600"/>
          </a:xfrm>
          <a:prstGeom prst="rect">
            <a:avLst/>
          </a:prstGeom>
          <a:solidFill>
            <a:srgbClr val="F5F5F5"/>
          </a:solidFill>
          <a:ln w="12700">
            <a:miter lim="400000"/>
          </a:ln>
        </p:spPr>
        <p:txBody>
          <a:bodyPr lIns="45718" tIns="45718" rIns="45718" bIns="45718"/>
          <a:lstStyle/>
          <a:p>
            <a:pPr>
              <a:defRPr>
                <a:latin typeface="+mn-lt"/>
                <a:ea typeface="+mn-ea"/>
                <a:cs typeface="+mn-cs"/>
                <a:sym typeface="Calibri"/>
              </a:defRPr>
            </a:pPr>
          </a:p>
        </p:txBody>
      </p:sp>
      <p:sp>
        <p:nvSpPr>
          <p:cNvPr id="127"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128" name="Slide Number"/>
          <p:cNvSpPr txBox="1"/>
          <p:nvPr>
            <p:ph type="sldNum" sz="quarter" idx="2"/>
          </p:nvPr>
        </p:nvSpPr>
        <p:spPr>
          <a:xfrm>
            <a:off x="10211466" y="7493000"/>
            <a:ext cx="273655" cy="269239"/>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sp>
        <p:nvSpPr>
          <p:cNvPr id="18" name="Shape 0"/>
          <p:cNvSpPr/>
          <p:nvPr/>
        </p:nvSpPr>
        <p:spPr>
          <a:xfrm>
            <a:off x="0" y="0"/>
            <a:ext cx="14630400" cy="8229600"/>
          </a:xfrm>
          <a:prstGeom prst="rect">
            <a:avLst/>
          </a:prstGeom>
          <a:solidFill>
            <a:srgbClr val="EDEDED"/>
          </a:solidFill>
          <a:ln w="12700">
            <a:miter lim="400000"/>
          </a:ln>
        </p:spPr>
        <p:txBody>
          <a:bodyPr lIns="45718" tIns="45718" rIns="45718" bIns="45718"/>
          <a:lstStyle/>
          <a:p>
            <a:pPr>
              <a:defRPr>
                <a:latin typeface="+mn-lt"/>
                <a:ea typeface="+mn-ea"/>
                <a:cs typeface="+mn-cs"/>
                <a:sym typeface="Calibri"/>
              </a:defRPr>
            </a:pPr>
          </a:p>
        </p:txBody>
      </p:sp>
      <p:sp>
        <p:nvSpPr>
          <p:cNvPr id="19"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sp>
        <p:nvSpPr>
          <p:cNvPr id="27" name="Shape 0"/>
          <p:cNvSpPr/>
          <p:nvPr/>
        </p:nvSpPr>
        <p:spPr>
          <a:xfrm>
            <a:off x="0" y="0"/>
            <a:ext cx="14630400" cy="8229600"/>
          </a:xfrm>
          <a:prstGeom prst="rect">
            <a:avLst/>
          </a:prstGeom>
          <a:solidFill>
            <a:srgbClr val="EDEDED"/>
          </a:solidFill>
          <a:ln w="12700">
            <a:miter lim="400000"/>
          </a:ln>
        </p:spPr>
        <p:txBody>
          <a:bodyPr lIns="45718" tIns="45718" rIns="45718" bIns="45718"/>
          <a:lstStyle/>
          <a:p>
            <a:pPr>
              <a:defRPr>
                <a:latin typeface="+mn-lt"/>
                <a:ea typeface="+mn-ea"/>
                <a:cs typeface="+mn-cs"/>
                <a:sym typeface="Calibri"/>
              </a:defRPr>
            </a:pPr>
          </a:p>
        </p:txBody>
      </p:sp>
      <p:sp>
        <p:nvSpPr>
          <p:cNvPr id="28"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sp>
        <p:nvSpPr>
          <p:cNvPr id="36" name="Shape 0"/>
          <p:cNvSpPr/>
          <p:nvPr/>
        </p:nvSpPr>
        <p:spPr>
          <a:xfrm>
            <a:off x="0" y="0"/>
            <a:ext cx="14630400" cy="8229600"/>
          </a:xfrm>
          <a:prstGeom prst="rect">
            <a:avLst/>
          </a:prstGeom>
          <a:solidFill>
            <a:srgbClr val="EDEDED"/>
          </a:solidFill>
          <a:ln w="12700">
            <a:miter lim="400000"/>
          </a:ln>
        </p:spPr>
        <p:txBody>
          <a:bodyPr lIns="45718" tIns="45718" rIns="45718" bIns="45718"/>
          <a:lstStyle/>
          <a:p>
            <a:pPr>
              <a:defRPr>
                <a:latin typeface="+mn-lt"/>
                <a:ea typeface="+mn-ea"/>
                <a:cs typeface="+mn-cs"/>
                <a:sym typeface="Calibri"/>
              </a:defRPr>
            </a:pPr>
          </a:p>
        </p:txBody>
      </p:sp>
      <p:sp>
        <p:nvSpPr>
          <p:cNvPr id="37"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sp>
        <p:nvSpPr>
          <p:cNvPr id="45" name="Shape 0"/>
          <p:cNvSpPr/>
          <p:nvPr/>
        </p:nvSpPr>
        <p:spPr>
          <a:xfrm>
            <a:off x="0" y="0"/>
            <a:ext cx="14630400" cy="8229600"/>
          </a:xfrm>
          <a:prstGeom prst="rect">
            <a:avLst/>
          </a:prstGeom>
          <a:solidFill>
            <a:srgbClr val="EDEDED"/>
          </a:solidFill>
          <a:ln w="12700">
            <a:miter lim="400000"/>
          </a:ln>
        </p:spPr>
        <p:txBody>
          <a:bodyPr lIns="45718" tIns="45718" rIns="45718" bIns="45718"/>
          <a:lstStyle/>
          <a:p>
            <a:pPr>
              <a:defRPr>
                <a:latin typeface="+mn-lt"/>
                <a:ea typeface="+mn-ea"/>
                <a:cs typeface="+mn-cs"/>
                <a:sym typeface="Calibri"/>
              </a:defRPr>
            </a:pPr>
          </a:p>
        </p:txBody>
      </p:sp>
      <p:sp>
        <p:nvSpPr>
          <p:cNvPr id="46"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sp>
        <p:nvSpPr>
          <p:cNvPr id="54" name="Shape 0"/>
          <p:cNvSpPr/>
          <p:nvPr/>
        </p:nvSpPr>
        <p:spPr>
          <a:xfrm>
            <a:off x="0" y="0"/>
            <a:ext cx="14630400" cy="8229600"/>
          </a:xfrm>
          <a:prstGeom prst="rect">
            <a:avLst/>
          </a:prstGeom>
          <a:solidFill>
            <a:srgbClr val="EDEDED"/>
          </a:solidFill>
          <a:ln w="12700">
            <a:miter lim="400000"/>
          </a:ln>
        </p:spPr>
        <p:txBody>
          <a:bodyPr lIns="45718" tIns="45718" rIns="45718" bIns="45718"/>
          <a:lstStyle/>
          <a:p>
            <a:pPr>
              <a:defRPr>
                <a:latin typeface="+mn-lt"/>
                <a:ea typeface="+mn-ea"/>
                <a:cs typeface="+mn-cs"/>
                <a:sym typeface="Calibri"/>
              </a:defRPr>
            </a:pPr>
          </a:p>
        </p:txBody>
      </p:sp>
      <p:sp>
        <p:nvSpPr>
          <p:cNvPr id="55"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sp>
        <p:nvSpPr>
          <p:cNvPr id="63" name="Shape 0"/>
          <p:cNvSpPr/>
          <p:nvPr/>
        </p:nvSpPr>
        <p:spPr>
          <a:xfrm>
            <a:off x="0" y="0"/>
            <a:ext cx="14630400" cy="8229600"/>
          </a:xfrm>
          <a:prstGeom prst="rect">
            <a:avLst/>
          </a:prstGeom>
          <a:solidFill>
            <a:srgbClr val="EDEDED"/>
          </a:solidFill>
          <a:ln w="12700">
            <a:miter lim="400000"/>
          </a:ln>
        </p:spPr>
        <p:txBody>
          <a:bodyPr lIns="45718" tIns="45718" rIns="45718" bIns="45718"/>
          <a:lstStyle/>
          <a:p>
            <a:pPr>
              <a:defRPr>
                <a:latin typeface="+mn-lt"/>
                <a:ea typeface="+mn-ea"/>
                <a:cs typeface="+mn-cs"/>
                <a:sym typeface="Calibri"/>
              </a:defRPr>
            </a:pPr>
          </a:p>
        </p:txBody>
      </p:sp>
      <p:sp>
        <p:nvSpPr>
          <p:cNvPr id="64"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sp>
        <p:nvSpPr>
          <p:cNvPr id="72" name="Shape 0"/>
          <p:cNvSpPr/>
          <p:nvPr/>
        </p:nvSpPr>
        <p:spPr>
          <a:xfrm>
            <a:off x="0" y="0"/>
            <a:ext cx="14630400" cy="8229600"/>
          </a:xfrm>
          <a:prstGeom prst="rect">
            <a:avLst/>
          </a:prstGeom>
          <a:solidFill>
            <a:srgbClr val="EDEDED"/>
          </a:solidFill>
          <a:ln w="12700">
            <a:miter lim="400000"/>
          </a:ln>
        </p:spPr>
        <p:txBody>
          <a:bodyPr lIns="45718" tIns="45718" rIns="45718" bIns="45718"/>
          <a:lstStyle/>
          <a:p>
            <a:pPr>
              <a:defRPr>
                <a:latin typeface="+mn-lt"/>
                <a:ea typeface="+mn-ea"/>
                <a:cs typeface="+mn-cs"/>
                <a:sym typeface="Calibri"/>
              </a:defRPr>
            </a:pPr>
          </a:p>
        </p:txBody>
      </p:sp>
      <p:sp>
        <p:nvSpPr>
          <p:cNvPr id="73"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sp>
        <p:nvSpPr>
          <p:cNvPr id="81" name="Shape 0"/>
          <p:cNvSpPr/>
          <p:nvPr/>
        </p:nvSpPr>
        <p:spPr>
          <a:xfrm>
            <a:off x="0" y="0"/>
            <a:ext cx="14630400" cy="8229600"/>
          </a:xfrm>
          <a:prstGeom prst="rect">
            <a:avLst/>
          </a:prstGeom>
          <a:solidFill>
            <a:srgbClr val="EDEDED"/>
          </a:solidFill>
          <a:ln w="12700">
            <a:miter lim="400000"/>
          </a:ln>
        </p:spPr>
        <p:txBody>
          <a:bodyPr lIns="45718" tIns="45718" rIns="45718" bIns="45718"/>
          <a:lstStyle/>
          <a:p>
            <a:pPr>
              <a:defRPr>
                <a:latin typeface="+mn-lt"/>
                <a:ea typeface="+mn-ea"/>
                <a:cs typeface="+mn-cs"/>
                <a:sym typeface="Calibri"/>
              </a:defRPr>
            </a:pPr>
          </a:p>
        </p:txBody>
      </p:sp>
      <p:sp>
        <p:nvSpPr>
          <p:cNvPr id="82" name="Shape 1"/>
          <p:cNvSpPr/>
          <p:nvPr/>
        </p:nvSpPr>
        <p:spPr>
          <a:xfrm>
            <a:off x="0" y="0"/>
            <a:ext cx="14630400" cy="8229600"/>
          </a:xfrm>
          <a:prstGeom prst="rect">
            <a:avLst/>
          </a:prstGeom>
          <a:solidFill>
            <a:srgbClr val="FFFFFF"/>
          </a:solidFill>
          <a:ln w="12700">
            <a:miter lim="400000"/>
          </a:ln>
        </p:spPr>
        <p:txBody>
          <a:bodyPr lIns="45718" tIns="45718" rIns="45718" bIns="45718"/>
          <a:lstStyle/>
          <a:p>
            <a:pPr>
              <a:defRPr>
                <a:latin typeface="+mn-lt"/>
                <a:ea typeface="+mn-ea"/>
                <a:cs typeface="+mn-cs"/>
                <a:sym typeface="Calibri"/>
              </a:defRPr>
            </a:pP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2192020" y="923925"/>
            <a:ext cx="11704320" cy="20021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a:r>
              <a:t>Title Text</a:t>
            </a:r>
          </a:p>
        </p:txBody>
      </p:sp>
      <p:sp>
        <p:nvSpPr>
          <p:cNvPr id="3" name="Body Level One…"/>
          <p:cNvSpPr txBox="1"/>
          <p:nvPr>
            <p:ph type="body" idx="1"/>
          </p:nvPr>
        </p:nvSpPr>
        <p:spPr>
          <a:xfrm>
            <a:off x="8166100" y="2926079"/>
            <a:ext cx="5730240" cy="53035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0211470" y="7493001"/>
            <a:ext cx="273652" cy="269237"/>
          </a:xfrm>
          <a:prstGeom prst="rect">
            <a:avLst/>
          </a:prstGeom>
          <a:ln w="12700">
            <a:miter lim="400000"/>
          </a:ln>
        </p:spPr>
        <p:txBody>
          <a:bodyPr wrap="none" lIns="45718" tIns="45718" rIns="45718" bIns="45718"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 Id="rId3"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 Id="rId3"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 Id="rId3"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 Id="rId3"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 Id="rId3" Type="http://schemas.openxmlformats.org/officeDocument/2006/relationships/image" Target="../media/image3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image" Target="../media/image3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38" name="Text 0"/>
          <p:cNvSpPr txBox="1"/>
          <p:nvPr/>
        </p:nvSpPr>
        <p:spPr>
          <a:xfrm>
            <a:off x="6350198" y="2453045"/>
            <a:ext cx="7416404" cy="19534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600"/>
              </a:lnSpc>
              <a:defRPr b="1" spc="-74" sz="7400" u="sng">
                <a:latin typeface="Montserrat Bold"/>
                <a:ea typeface="Montserrat Bold"/>
                <a:cs typeface="Montserrat Bold"/>
                <a:sym typeface="Montserrat Bold"/>
              </a:defRPr>
            </a:lvl1pPr>
          </a:lstStyle>
          <a:p>
            <a:pPr/>
            <a:r>
              <a:t>Online Payment Fraud Detection</a:t>
            </a:r>
          </a:p>
        </p:txBody>
      </p:sp>
      <p:sp>
        <p:nvSpPr>
          <p:cNvPr id="139" name="Text 1"/>
          <p:cNvSpPr txBox="1"/>
          <p:nvPr/>
        </p:nvSpPr>
        <p:spPr>
          <a:xfrm>
            <a:off x="6375887" y="5220870"/>
            <a:ext cx="7365026"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900"/>
              </a:lnSpc>
              <a:defRPr b="1" sz="1600">
                <a:solidFill>
                  <a:srgbClr val="3D3838"/>
                </a:solidFill>
                <a:latin typeface="Source Sans Pro"/>
                <a:ea typeface="Source Sans Pro"/>
                <a:cs typeface="Source Sans Pro"/>
                <a:sym typeface="Source Sans Pro"/>
              </a:defRPr>
            </a:pPr>
            <a:r>
              <a:t>Presented By.                                                               Under the guidance of </a:t>
            </a:r>
          </a:p>
          <a:p>
            <a:pPr>
              <a:lnSpc>
                <a:spcPts val="2900"/>
              </a:lnSpc>
              <a:defRPr sz="1300">
                <a:solidFill>
                  <a:srgbClr val="3C3838"/>
                </a:solidFill>
                <a:latin typeface="Source Sans Pro"/>
                <a:ea typeface="Source Sans Pro"/>
                <a:cs typeface="Source Sans Pro"/>
                <a:sym typeface="Source Sans Pro"/>
              </a:defRPr>
            </a:pPr>
            <a:r>
              <a:t>S.SAM RANJITH PAUL                                                                    Mrs. G. PRISKILLAL, M.E.,NET,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00">
                <a:solidFill>
                  <a:srgbClr val="3C3838"/>
                </a:solidFill>
              </a:defRPr>
            </a:pPr>
            <a:r>
              <a:t>S.PRAVIN VISWA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32" name="Image 0" descr="Image 0"/>
          <p:cNvPicPr>
            <a:picLocks noChangeAspect="1"/>
          </p:cNvPicPr>
          <p:nvPr/>
        </p:nvPicPr>
        <p:blipFill>
          <a:blip r:embed="rId3">
            <a:extLst/>
          </a:blip>
          <a:stretch>
            <a:fillRect/>
          </a:stretch>
        </p:blipFill>
        <p:spPr>
          <a:xfrm>
            <a:off x="9144000" y="0"/>
            <a:ext cx="5486400" cy="8229600"/>
          </a:xfrm>
          <a:prstGeom prst="rect">
            <a:avLst/>
          </a:prstGeom>
          <a:ln w="12700">
            <a:miter lim="400000"/>
          </a:ln>
        </p:spPr>
      </p:pic>
      <p:sp>
        <p:nvSpPr>
          <p:cNvPr id="233" name="Text 0"/>
          <p:cNvSpPr txBox="1"/>
          <p:nvPr/>
        </p:nvSpPr>
        <p:spPr>
          <a:xfrm>
            <a:off x="806633" y="1941390"/>
            <a:ext cx="4483647" cy="6873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030303"/>
                </a:solidFill>
                <a:latin typeface="DM Sans Semi Bold"/>
                <a:ea typeface="DM Sans Semi Bold"/>
                <a:cs typeface="DM Sans Semi Bold"/>
                <a:sym typeface="DM Sans Semi Bold"/>
              </a:defRPr>
            </a:lvl1pPr>
          </a:lstStyle>
          <a:p>
            <a:pPr/>
            <a:r>
              <a:t>Algorithms Used</a:t>
            </a:r>
          </a:p>
        </p:txBody>
      </p:sp>
      <p:sp>
        <p:nvSpPr>
          <p:cNvPr id="234" name="Text 1"/>
          <p:cNvSpPr txBox="1"/>
          <p:nvPr/>
        </p:nvSpPr>
        <p:spPr>
          <a:xfrm>
            <a:off x="793788" y="2912626"/>
            <a:ext cx="2479075"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800"/>
              </a:lnSpc>
              <a:buSzPct val="100000"/>
              <a:buChar char="•"/>
              <a:defRPr sz="1700">
                <a:solidFill>
                  <a:srgbClr val="464646"/>
                </a:solidFill>
                <a:latin typeface="Inter Medium"/>
                <a:ea typeface="Inter Medium"/>
                <a:cs typeface="Inter Medium"/>
                <a:sym typeface="Inter Medium"/>
              </a:defRPr>
            </a:pPr>
            <a:r>
              <a:t> </a:t>
            </a:r>
            <a:r>
              <a:rPr b="1"/>
              <a:t>Logistic Regression</a:t>
            </a:r>
          </a:p>
        </p:txBody>
      </p:sp>
      <p:sp>
        <p:nvSpPr>
          <p:cNvPr id="235" name="Text 2"/>
          <p:cNvSpPr txBox="1"/>
          <p:nvPr/>
        </p:nvSpPr>
        <p:spPr>
          <a:xfrm>
            <a:off x="793790" y="3530679"/>
            <a:ext cx="6201061"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464646"/>
                </a:solidFill>
                <a:latin typeface="Inter Medium"/>
                <a:ea typeface="Inter Medium"/>
                <a:cs typeface="Inter Medium"/>
                <a:sym typeface="Inter Medium"/>
              </a:defRPr>
            </a:lvl1pPr>
          </a:lstStyle>
          <a:p>
            <a:pPr/>
            <a:r>
              <a:t>    Predicts whether a transaction is fraud or not using probability.</a:t>
            </a:r>
          </a:p>
        </p:txBody>
      </p:sp>
      <p:sp>
        <p:nvSpPr>
          <p:cNvPr id="236" name="Text 3"/>
          <p:cNvSpPr txBox="1"/>
          <p:nvPr/>
        </p:nvSpPr>
        <p:spPr>
          <a:xfrm>
            <a:off x="793790" y="4148732"/>
            <a:ext cx="1759688"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b="1" sz="1700">
                <a:solidFill>
                  <a:srgbClr val="464646"/>
                </a:solidFill>
                <a:latin typeface="Inter Medium"/>
                <a:ea typeface="Inter Medium"/>
                <a:cs typeface="Inter Medium"/>
                <a:sym typeface="Inter Medium"/>
              </a:defRPr>
            </a:lvl1pPr>
          </a:lstStyle>
          <a:p>
            <a:pPr/>
            <a:r>
              <a:t>Decision Tree</a:t>
            </a:r>
          </a:p>
        </p:txBody>
      </p:sp>
      <p:sp>
        <p:nvSpPr>
          <p:cNvPr id="237" name="Text 4"/>
          <p:cNvSpPr txBox="1"/>
          <p:nvPr/>
        </p:nvSpPr>
        <p:spPr>
          <a:xfrm>
            <a:off x="793788" y="4766786"/>
            <a:ext cx="5664685"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464646"/>
                </a:solidFill>
                <a:latin typeface="Inter Medium"/>
                <a:ea typeface="Inter Medium"/>
                <a:cs typeface="Inter Medium"/>
                <a:sym typeface="Inter Medium"/>
              </a:defRPr>
            </a:lvl1pPr>
          </a:lstStyle>
          <a:p>
            <a:pPr/>
            <a:r>
              <a:t> Uses a tree-like structure to split data and make decisions.</a:t>
            </a:r>
          </a:p>
        </p:txBody>
      </p:sp>
      <p:sp>
        <p:nvSpPr>
          <p:cNvPr id="238" name="Text 5"/>
          <p:cNvSpPr txBox="1"/>
          <p:nvPr/>
        </p:nvSpPr>
        <p:spPr>
          <a:xfrm>
            <a:off x="793790" y="5384839"/>
            <a:ext cx="3498696"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b="1" sz="1700">
                <a:solidFill>
                  <a:srgbClr val="464646"/>
                </a:solidFill>
                <a:latin typeface="Inter Medium"/>
                <a:ea typeface="Inter Medium"/>
                <a:cs typeface="Inter Medium"/>
                <a:sym typeface="Inter Medium"/>
              </a:defRPr>
            </a:lvl1pPr>
          </a:lstStyle>
          <a:p>
            <a:pPr/>
            <a:r>
              <a:t>Chosen for Simplicity &amp; Speed</a:t>
            </a:r>
          </a:p>
        </p:txBody>
      </p:sp>
      <p:sp>
        <p:nvSpPr>
          <p:cNvPr id="239" name="Text 6"/>
          <p:cNvSpPr txBox="1"/>
          <p:nvPr/>
        </p:nvSpPr>
        <p:spPr>
          <a:xfrm>
            <a:off x="793789" y="6002892"/>
            <a:ext cx="5401345"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464646"/>
                </a:solidFill>
                <a:latin typeface="Inter Medium"/>
                <a:ea typeface="Inter Medium"/>
                <a:cs typeface="Inter Medium"/>
                <a:sym typeface="Inter Medium"/>
              </a:defRPr>
            </a:lvl1pPr>
          </a:lstStyle>
          <a:p>
            <a:pPr/>
            <a:r>
              <a:t>These models are easy to understand and quick to train.</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1" name="Text 0"/>
          <p:cNvSpPr txBox="1"/>
          <p:nvPr/>
        </p:nvSpPr>
        <p:spPr>
          <a:xfrm>
            <a:off x="793789" y="692229"/>
            <a:ext cx="3484712" cy="6277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000"/>
              </a:lnSpc>
              <a:defRPr b="1" sz="4100">
                <a:solidFill>
                  <a:srgbClr val="030303"/>
                </a:solidFill>
                <a:latin typeface="DM Sans Semi Bold"/>
                <a:ea typeface="DM Sans Semi Bold"/>
                <a:cs typeface="DM Sans Semi Bold"/>
                <a:sym typeface="DM Sans Semi Bold"/>
              </a:defRPr>
            </a:lvl1pPr>
          </a:lstStyle>
          <a:p>
            <a:pPr/>
            <a:r>
              <a:t>Sample Code:</a:t>
            </a:r>
          </a:p>
        </p:txBody>
      </p:sp>
      <p:pic>
        <p:nvPicPr>
          <p:cNvPr id="242" name="Image 0" descr="Image 0"/>
          <p:cNvPicPr>
            <a:picLocks noChangeAspect="1"/>
          </p:cNvPicPr>
          <p:nvPr/>
        </p:nvPicPr>
        <p:blipFill>
          <a:blip r:embed="rId3">
            <a:extLst/>
          </a:blip>
          <a:stretch>
            <a:fillRect/>
          </a:stretch>
        </p:blipFill>
        <p:spPr>
          <a:xfrm>
            <a:off x="855989" y="1600212"/>
            <a:ext cx="12918423" cy="58906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44" name="Image 0" descr="Image 0"/>
          <p:cNvPicPr>
            <a:picLocks noChangeAspect="1"/>
          </p:cNvPicPr>
          <p:nvPr/>
        </p:nvPicPr>
        <p:blipFill>
          <a:blip r:embed="rId3">
            <a:extLst/>
          </a:blip>
          <a:stretch>
            <a:fillRect/>
          </a:stretch>
        </p:blipFill>
        <p:spPr>
          <a:xfrm>
            <a:off x="928288" y="838349"/>
            <a:ext cx="12773825" cy="65529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46" name="Image 0" descr="Image 0"/>
          <p:cNvPicPr>
            <a:picLocks noChangeAspect="1"/>
          </p:cNvPicPr>
          <p:nvPr/>
        </p:nvPicPr>
        <p:blipFill>
          <a:blip r:embed="rId3">
            <a:extLst/>
          </a:blip>
          <a:stretch>
            <a:fillRect/>
          </a:stretch>
        </p:blipFill>
        <p:spPr>
          <a:xfrm>
            <a:off x="621649" y="1034850"/>
            <a:ext cx="13387102" cy="62583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8" name="Text 0"/>
          <p:cNvSpPr txBox="1"/>
          <p:nvPr/>
        </p:nvSpPr>
        <p:spPr>
          <a:xfrm>
            <a:off x="793789" y="708065"/>
            <a:ext cx="5308180" cy="4753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500"/>
              </a:lnSpc>
              <a:defRPr b="1" sz="4100">
                <a:solidFill>
                  <a:srgbClr val="030303"/>
                </a:solidFill>
                <a:latin typeface="DM Sans Semi Bold"/>
                <a:ea typeface="DM Sans Semi Bold"/>
                <a:cs typeface="DM Sans Semi Bold"/>
                <a:sym typeface="DM Sans Semi Bold"/>
              </a:defRPr>
            </a:lvl1pPr>
          </a:lstStyle>
          <a:p>
            <a:pPr/>
            <a:r>
              <a:t>Architecture Diagram</a:t>
            </a:r>
          </a:p>
        </p:txBody>
      </p:sp>
      <p:pic>
        <p:nvPicPr>
          <p:cNvPr id="249" name="Image 0" descr="Image 0"/>
          <p:cNvPicPr>
            <a:picLocks noChangeAspect="1"/>
          </p:cNvPicPr>
          <p:nvPr/>
        </p:nvPicPr>
        <p:blipFill>
          <a:blip r:embed="rId3">
            <a:extLst/>
          </a:blip>
          <a:stretch>
            <a:fillRect/>
          </a:stretch>
        </p:blipFill>
        <p:spPr>
          <a:xfrm>
            <a:off x="3364586" y="1524595"/>
            <a:ext cx="7901108" cy="59968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51" name="Image 0" descr="Image 0"/>
          <p:cNvPicPr>
            <a:picLocks noChangeAspect="1"/>
          </p:cNvPicPr>
          <p:nvPr/>
        </p:nvPicPr>
        <p:blipFill>
          <a:blip r:embed="rId3">
            <a:extLst/>
          </a:blip>
          <a:stretch>
            <a:fillRect/>
          </a:stretch>
        </p:blipFill>
        <p:spPr>
          <a:xfrm>
            <a:off x="0" y="0"/>
            <a:ext cx="14630400" cy="2005490"/>
          </a:xfrm>
          <a:prstGeom prst="rect">
            <a:avLst/>
          </a:prstGeom>
          <a:ln w="12700">
            <a:miter lim="400000"/>
          </a:ln>
        </p:spPr>
      </p:pic>
      <p:sp>
        <p:nvSpPr>
          <p:cNvPr id="252" name="Text 0"/>
          <p:cNvSpPr txBox="1"/>
          <p:nvPr/>
        </p:nvSpPr>
        <p:spPr>
          <a:xfrm>
            <a:off x="863796" y="3325416"/>
            <a:ext cx="4137198" cy="4373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500"/>
              </a:lnSpc>
              <a:defRPr b="1" spc="-29" sz="2800">
                <a:latin typeface="Montserrat Bold"/>
                <a:ea typeface="Montserrat Bold"/>
                <a:cs typeface="Montserrat Bold"/>
                <a:sym typeface="Montserrat Bold"/>
              </a:defRPr>
            </a:lvl1pPr>
          </a:lstStyle>
          <a:p>
            <a:pPr/>
            <a:r>
              <a:t>Results and Discussions</a:t>
            </a:r>
          </a:p>
        </p:txBody>
      </p:sp>
      <p:pic>
        <p:nvPicPr>
          <p:cNvPr id="253" name="Image 1" descr="Image 1"/>
          <p:cNvPicPr>
            <a:picLocks noChangeAspect="1"/>
          </p:cNvPicPr>
          <p:nvPr/>
        </p:nvPicPr>
        <p:blipFill>
          <a:blip r:embed="rId4">
            <a:extLst/>
          </a:blip>
          <a:stretch>
            <a:fillRect/>
          </a:stretch>
        </p:blipFill>
        <p:spPr>
          <a:xfrm>
            <a:off x="863796" y="4021811"/>
            <a:ext cx="802128" cy="962624"/>
          </a:xfrm>
          <a:prstGeom prst="rect">
            <a:avLst/>
          </a:prstGeom>
          <a:ln w="12700">
            <a:miter lim="400000"/>
          </a:ln>
        </p:spPr>
      </p:pic>
      <p:sp>
        <p:nvSpPr>
          <p:cNvPr id="254" name="Text 1"/>
          <p:cNvSpPr txBox="1"/>
          <p:nvPr/>
        </p:nvSpPr>
        <p:spPr>
          <a:xfrm>
            <a:off x="1906546" y="4182188"/>
            <a:ext cx="1456832" cy="2136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700"/>
              </a:lnSpc>
              <a:defRPr b="1" spc="-14" sz="1400">
                <a:solidFill>
                  <a:srgbClr val="3D3838"/>
                </a:solidFill>
                <a:latin typeface="Montserrat Bold"/>
                <a:ea typeface="Montserrat Bold"/>
                <a:cs typeface="Montserrat Bold"/>
                <a:sym typeface="Montserrat Bold"/>
              </a:defRPr>
            </a:lvl1pPr>
          </a:lstStyle>
          <a:p>
            <a:pPr/>
            <a:r>
              <a:t>Accuracy Metrics</a:t>
            </a:r>
          </a:p>
        </p:txBody>
      </p:sp>
      <p:sp>
        <p:nvSpPr>
          <p:cNvPr id="255" name="Text 2"/>
          <p:cNvSpPr txBox="1"/>
          <p:nvPr/>
        </p:nvSpPr>
        <p:spPr>
          <a:xfrm>
            <a:off x="1906545" y="4506157"/>
            <a:ext cx="6433965" cy="2179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200">
                <a:solidFill>
                  <a:srgbClr val="3D3838"/>
                </a:solidFill>
                <a:latin typeface="Source Sans Pro"/>
                <a:ea typeface="Source Sans Pro"/>
                <a:cs typeface="Source Sans Pro"/>
                <a:sym typeface="Source Sans Pro"/>
              </a:defRPr>
            </a:lvl1pPr>
          </a:lstStyle>
          <a:p>
            <a:pPr/>
            <a:r>
              <a:t>Logistic Regression achieved approximately 97% accuracy in detecting fraudulent transactions.</a:t>
            </a:r>
          </a:p>
        </p:txBody>
      </p:sp>
      <p:pic>
        <p:nvPicPr>
          <p:cNvPr id="256" name="Image 2" descr="Image 2"/>
          <p:cNvPicPr>
            <a:picLocks noChangeAspect="1"/>
          </p:cNvPicPr>
          <p:nvPr/>
        </p:nvPicPr>
        <p:blipFill>
          <a:blip r:embed="rId5">
            <a:extLst/>
          </a:blip>
          <a:stretch>
            <a:fillRect/>
          </a:stretch>
        </p:blipFill>
        <p:spPr>
          <a:xfrm>
            <a:off x="863796" y="4984432"/>
            <a:ext cx="802128" cy="962624"/>
          </a:xfrm>
          <a:prstGeom prst="rect">
            <a:avLst/>
          </a:prstGeom>
          <a:ln w="12700">
            <a:miter lim="400000"/>
          </a:ln>
        </p:spPr>
      </p:pic>
      <p:sp>
        <p:nvSpPr>
          <p:cNvPr id="257" name="Text 3"/>
          <p:cNvSpPr txBox="1"/>
          <p:nvPr/>
        </p:nvSpPr>
        <p:spPr>
          <a:xfrm>
            <a:off x="1906546" y="5144808"/>
            <a:ext cx="1584539" cy="2136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700"/>
              </a:lnSpc>
              <a:defRPr b="1" spc="-14" sz="1400">
                <a:solidFill>
                  <a:srgbClr val="3D3838"/>
                </a:solidFill>
                <a:latin typeface="Montserrat Bold"/>
                <a:ea typeface="Montserrat Bold"/>
                <a:cs typeface="Montserrat Bold"/>
                <a:sym typeface="Montserrat Bold"/>
              </a:defRPr>
            </a:lvl1pPr>
          </a:lstStyle>
          <a:p>
            <a:pPr/>
            <a:r>
              <a:t>Model Comparison</a:t>
            </a:r>
          </a:p>
        </p:txBody>
      </p:sp>
      <p:sp>
        <p:nvSpPr>
          <p:cNvPr id="258" name="Text 4"/>
          <p:cNvSpPr txBox="1"/>
          <p:nvPr/>
        </p:nvSpPr>
        <p:spPr>
          <a:xfrm>
            <a:off x="1906545" y="5468777"/>
            <a:ext cx="7331324" cy="2179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200">
                <a:solidFill>
                  <a:srgbClr val="3D3838"/>
                </a:solidFill>
                <a:latin typeface="Source Sans Pro"/>
                <a:ea typeface="Source Sans Pro"/>
                <a:cs typeface="Source Sans Pro"/>
                <a:sym typeface="Source Sans Pro"/>
              </a:defRPr>
            </a:lvl1pPr>
          </a:lstStyle>
          <a:p>
            <a:pPr/>
            <a:r>
              <a:t>The Decision Tree model was simpler but exhibited slightly lower accuracy compared to Logistic Regression.</a:t>
            </a:r>
          </a:p>
        </p:txBody>
      </p:sp>
      <p:pic>
        <p:nvPicPr>
          <p:cNvPr id="259" name="Image 3" descr="Image 3"/>
          <p:cNvPicPr>
            <a:picLocks noChangeAspect="1"/>
          </p:cNvPicPr>
          <p:nvPr/>
        </p:nvPicPr>
        <p:blipFill>
          <a:blip r:embed="rId6">
            <a:extLst/>
          </a:blip>
          <a:stretch>
            <a:fillRect/>
          </a:stretch>
        </p:blipFill>
        <p:spPr>
          <a:xfrm>
            <a:off x="863796" y="5947052"/>
            <a:ext cx="802128" cy="962624"/>
          </a:xfrm>
          <a:prstGeom prst="rect">
            <a:avLst/>
          </a:prstGeom>
          <a:ln w="12700">
            <a:miter lim="400000"/>
          </a:ln>
        </p:spPr>
      </p:pic>
      <p:sp>
        <p:nvSpPr>
          <p:cNvPr id="260" name="Text 5"/>
          <p:cNvSpPr txBox="1"/>
          <p:nvPr/>
        </p:nvSpPr>
        <p:spPr>
          <a:xfrm>
            <a:off x="1906546" y="6107429"/>
            <a:ext cx="923596" cy="2136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700"/>
              </a:lnSpc>
              <a:defRPr b="1" spc="-14" sz="1400">
                <a:solidFill>
                  <a:srgbClr val="3D3838"/>
                </a:solidFill>
                <a:latin typeface="Montserrat Bold"/>
                <a:ea typeface="Montserrat Bold"/>
                <a:cs typeface="Montserrat Bold"/>
                <a:sym typeface="Montserrat Bold"/>
              </a:defRPr>
            </a:lvl1pPr>
          </a:lstStyle>
          <a:p>
            <a:pPr/>
            <a:r>
              <a:t>Fraud Rate</a:t>
            </a:r>
          </a:p>
        </p:txBody>
      </p:sp>
      <p:sp>
        <p:nvSpPr>
          <p:cNvPr id="261" name="Text 6"/>
          <p:cNvSpPr txBox="1"/>
          <p:nvPr/>
        </p:nvSpPr>
        <p:spPr>
          <a:xfrm>
            <a:off x="1906545" y="6431398"/>
            <a:ext cx="8035728" cy="2179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200">
                <a:solidFill>
                  <a:srgbClr val="3D3838"/>
                </a:solidFill>
                <a:latin typeface="Source Sans Pro"/>
                <a:ea typeface="Source Sans Pro"/>
                <a:cs typeface="Source Sans Pro"/>
                <a:sym typeface="Source Sans Pro"/>
              </a:defRPr>
            </a:lvl1pPr>
          </a:lstStyle>
          <a:p>
            <a:pPr/>
            <a:r>
              <a:t>Analysis revealed that only about 0.17% of transactions in the dataset were fraudulent, highlighting the data imbalance.</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3" name="Text 0"/>
          <p:cNvSpPr txBox="1"/>
          <p:nvPr/>
        </p:nvSpPr>
        <p:spPr>
          <a:xfrm>
            <a:off x="863796" y="1495187"/>
            <a:ext cx="2999115"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pc="-44" sz="4400">
                <a:latin typeface="Montserrat Bold"/>
                <a:ea typeface="Montserrat Bold"/>
                <a:cs typeface="Montserrat Bold"/>
                <a:sym typeface="Montserrat Bold"/>
              </a:defRPr>
            </a:lvl1pPr>
          </a:lstStyle>
          <a:p>
            <a:pPr/>
            <a:r>
              <a:t>Conclusion</a:t>
            </a:r>
          </a:p>
        </p:txBody>
      </p:sp>
      <p:pic>
        <p:nvPicPr>
          <p:cNvPr id="264" name="Image 0" descr="Image 0"/>
          <p:cNvPicPr>
            <a:picLocks noChangeAspect="1"/>
          </p:cNvPicPr>
          <p:nvPr/>
        </p:nvPicPr>
        <p:blipFill>
          <a:blip r:embed="rId3">
            <a:extLst/>
          </a:blip>
          <a:stretch>
            <a:fillRect/>
          </a:stretch>
        </p:blipFill>
        <p:spPr>
          <a:xfrm>
            <a:off x="3024901" y="2690098"/>
            <a:ext cx="2128960" cy="844273"/>
          </a:xfrm>
          <a:prstGeom prst="rect">
            <a:avLst/>
          </a:prstGeom>
          <a:ln w="12700">
            <a:miter lim="400000"/>
          </a:ln>
        </p:spPr>
      </p:pic>
      <p:sp>
        <p:nvSpPr>
          <p:cNvPr id="265" name="Text 1"/>
          <p:cNvSpPr txBox="1"/>
          <p:nvPr/>
        </p:nvSpPr>
        <p:spPr>
          <a:xfrm>
            <a:off x="3989082" y="2984778"/>
            <a:ext cx="200357" cy="4852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000"/>
              </a:lnSpc>
              <a:defRPr b="1" spc="-24" sz="2700">
                <a:solidFill>
                  <a:srgbClr val="3D3838"/>
                </a:solidFill>
                <a:latin typeface="Montserrat Bold"/>
                <a:ea typeface="Montserrat Bold"/>
                <a:cs typeface="Montserrat Bold"/>
                <a:sym typeface="Montserrat Bold"/>
              </a:defRPr>
            </a:lvl1pPr>
          </a:lstStyle>
          <a:p>
            <a:pPr/>
            <a:r>
              <a:t>1</a:t>
            </a:r>
          </a:p>
        </p:txBody>
      </p:sp>
      <p:sp>
        <p:nvSpPr>
          <p:cNvPr id="266" name="Text 2"/>
          <p:cNvSpPr txBox="1"/>
          <p:nvPr/>
        </p:nvSpPr>
        <p:spPr>
          <a:xfrm>
            <a:off x="5400675" y="2936912"/>
            <a:ext cx="2474897"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22" sz="2200">
                <a:solidFill>
                  <a:srgbClr val="3D3838"/>
                </a:solidFill>
                <a:latin typeface="Montserrat Bold"/>
                <a:ea typeface="Montserrat Bold"/>
                <a:cs typeface="Montserrat Bold"/>
                <a:sym typeface="Montserrat Bold"/>
              </a:defRPr>
            </a:lvl1pPr>
          </a:lstStyle>
          <a:p>
            <a:pPr/>
            <a:r>
              <a:t>Effective Detection</a:t>
            </a:r>
          </a:p>
        </p:txBody>
      </p:sp>
      <p:sp>
        <p:nvSpPr>
          <p:cNvPr id="267" name="Shape 3"/>
          <p:cNvSpPr/>
          <p:nvPr/>
        </p:nvSpPr>
        <p:spPr>
          <a:xfrm>
            <a:off x="5215532" y="3549967"/>
            <a:ext cx="8489396" cy="15244"/>
          </a:xfrm>
          <a:prstGeom prst="roundRect">
            <a:avLst>
              <a:gd name="adj" fmla="val 50000"/>
            </a:avLst>
          </a:prstGeom>
          <a:solidFill>
            <a:srgbClr val="D8D4D4"/>
          </a:solidFill>
          <a:ln w="12700">
            <a:miter lim="400000"/>
          </a:ln>
        </p:spPr>
        <p:txBody>
          <a:bodyPr lIns="45718" tIns="45718" rIns="45718" bIns="45718"/>
          <a:lstStyle/>
          <a:p>
            <a:pPr>
              <a:defRPr>
                <a:latin typeface="+mn-lt"/>
                <a:ea typeface="+mn-ea"/>
                <a:cs typeface="+mn-cs"/>
                <a:sym typeface="Calibri"/>
              </a:defRPr>
            </a:pPr>
          </a:p>
        </p:txBody>
      </p:sp>
      <p:pic>
        <p:nvPicPr>
          <p:cNvPr id="268" name="Image 1" descr="Image 1"/>
          <p:cNvPicPr>
            <a:picLocks noChangeAspect="1"/>
          </p:cNvPicPr>
          <p:nvPr/>
        </p:nvPicPr>
        <p:blipFill>
          <a:blip r:embed="rId4">
            <a:extLst/>
          </a:blip>
          <a:stretch>
            <a:fillRect/>
          </a:stretch>
        </p:blipFill>
        <p:spPr>
          <a:xfrm>
            <a:off x="1960483" y="3596044"/>
            <a:ext cx="4257915" cy="844276"/>
          </a:xfrm>
          <a:prstGeom prst="rect">
            <a:avLst/>
          </a:prstGeom>
          <a:ln w="12700">
            <a:miter lim="400000"/>
          </a:ln>
        </p:spPr>
      </p:pic>
      <p:sp>
        <p:nvSpPr>
          <p:cNvPr id="269" name="Text 4"/>
          <p:cNvSpPr txBox="1"/>
          <p:nvPr/>
        </p:nvSpPr>
        <p:spPr>
          <a:xfrm>
            <a:off x="3989201" y="3801188"/>
            <a:ext cx="200357" cy="4852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000"/>
              </a:lnSpc>
              <a:defRPr b="1" spc="-24" sz="2700">
                <a:solidFill>
                  <a:srgbClr val="3D3838"/>
                </a:solidFill>
                <a:latin typeface="Montserrat Bold"/>
                <a:ea typeface="Montserrat Bold"/>
                <a:cs typeface="Montserrat Bold"/>
                <a:sym typeface="Montserrat Bold"/>
              </a:defRPr>
            </a:lvl1pPr>
          </a:lstStyle>
          <a:p>
            <a:pPr/>
            <a:r>
              <a:t>2</a:t>
            </a:r>
          </a:p>
        </p:txBody>
      </p:sp>
      <p:sp>
        <p:nvSpPr>
          <p:cNvPr id="270" name="Text 5"/>
          <p:cNvSpPr txBox="1"/>
          <p:nvPr/>
        </p:nvSpPr>
        <p:spPr>
          <a:xfrm>
            <a:off x="6465213" y="3842861"/>
            <a:ext cx="2250673"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22" sz="2200">
                <a:solidFill>
                  <a:srgbClr val="3D3838"/>
                </a:solidFill>
                <a:latin typeface="Montserrat Bold"/>
                <a:ea typeface="Montserrat Bold"/>
                <a:cs typeface="Montserrat Bold"/>
                <a:sym typeface="Montserrat Bold"/>
              </a:defRPr>
            </a:lvl1pPr>
          </a:lstStyle>
          <a:p>
            <a:pPr/>
            <a:r>
              <a:t>Accurate Results</a:t>
            </a:r>
          </a:p>
        </p:txBody>
      </p:sp>
      <p:sp>
        <p:nvSpPr>
          <p:cNvPr id="271" name="Shape 6"/>
          <p:cNvSpPr/>
          <p:nvPr/>
        </p:nvSpPr>
        <p:spPr>
          <a:xfrm>
            <a:off x="6280070" y="4455914"/>
            <a:ext cx="7424858" cy="15244"/>
          </a:xfrm>
          <a:prstGeom prst="roundRect">
            <a:avLst>
              <a:gd name="adj" fmla="val 50000"/>
            </a:avLst>
          </a:prstGeom>
          <a:solidFill>
            <a:srgbClr val="D8D4D4"/>
          </a:solidFill>
          <a:ln w="12700">
            <a:miter lim="400000"/>
          </a:ln>
        </p:spPr>
        <p:txBody>
          <a:bodyPr lIns="45718" tIns="45718" rIns="45718" bIns="45718"/>
          <a:lstStyle/>
          <a:p>
            <a:pPr>
              <a:defRPr>
                <a:latin typeface="+mn-lt"/>
                <a:ea typeface="+mn-ea"/>
                <a:cs typeface="+mn-cs"/>
                <a:sym typeface="Calibri"/>
              </a:defRPr>
            </a:pPr>
          </a:p>
        </p:txBody>
      </p:sp>
      <p:pic>
        <p:nvPicPr>
          <p:cNvPr id="272" name="Image 2" descr="Image 2"/>
          <p:cNvPicPr>
            <a:picLocks noChangeAspect="1"/>
          </p:cNvPicPr>
          <p:nvPr/>
        </p:nvPicPr>
        <p:blipFill>
          <a:blip r:embed="rId5">
            <a:extLst/>
          </a:blip>
          <a:stretch>
            <a:fillRect/>
          </a:stretch>
        </p:blipFill>
        <p:spPr>
          <a:xfrm>
            <a:off x="895945" y="4501991"/>
            <a:ext cx="6386870" cy="844276"/>
          </a:xfrm>
          <a:prstGeom prst="rect">
            <a:avLst/>
          </a:prstGeom>
          <a:ln w="12700">
            <a:miter lim="400000"/>
          </a:ln>
        </p:spPr>
      </p:pic>
      <p:sp>
        <p:nvSpPr>
          <p:cNvPr id="273" name="Text 7"/>
          <p:cNvSpPr txBox="1"/>
          <p:nvPr/>
        </p:nvSpPr>
        <p:spPr>
          <a:xfrm>
            <a:off x="3989201" y="4707135"/>
            <a:ext cx="200357" cy="4852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4000"/>
              </a:lnSpc>
              <a:defRPr b="1" spc="-24" sz="2700">
                <a:solidFill>
                  <a:srgbClr val="3D3838"/>
                </a:solidFill>
                <a:latin typeface="Montserrat Bold"/>
                <a:ea typeface="Montserrat Bold"/>
                <a:cs typeface="Montserrat Bold"/>
                <a:sym typeface="Montserrat Bold"/>
              </a:defRPr>
            </a:lvl1pPr>
          </a:lstStyle>
          <a:p>
            <a:pPr/>
            <a:r>
              <a:t>3</a:t>
            </a:r>
          </a:p>
        </p:txBody>
      </p:sp>
      <p:sp>
        <p:nvSpPr>
          <p:cNvPr id="274" name="Text 8"/>
          <p:cNvSpPr txBox="1"/>
          <p:nvPr/>
        </p:nvSpPr>
        <p:spPr>
          <a:xfrm>
            <a:off x="7529631" y="4748807"/>
            <a:ext cx="2666706"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22" sz="2200">
                <a:solidFill>
                  <a:srgbClr val="3D3838"/>
                </a:solidFill>
                <a:latin typeface="Montserrat Bold"/>
                <a:ea typeface="Montserrat Bold"/>
                <a:cs typeface="Montserrat Bold"/>
                <a:sym typeface="Montserrat Bold"/>
              </a:defRPr>
            </a:lvl1pPr>
          </a:lstStyle>
          <a:p>
            <a:pPr/>
            <a:r>
              <a:t>Improved Outcomes</a:t>
            </a:r>
          </a:p>
        </p:txBody>
      </p:sp>
      <p:sp>
        <p:nvSpPr>
          <p:cNvPr id="275" name="Text 9"/>
          <p:cNvSpPr txBox="1"/>
          <p:nvPr/>
        </p:nvSpPr>
        <p:spPr>
          <a:xfrm>
            <a:off x="863795" y="5623917"/>
            <a:ext cx="12902810" cy="10867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1900">
                <a:solidFill>
                  <a:srgbClr val="3D3838"/>
                </a:solidFill>
                <a:latin typeface="Source Sans Pro"/>
                <a:ea typeface="Source Sans Pro"/>
                <a:cs typeface="Source Sans Pro"/>
                <a:sym typeface="Source Sans Pro"/>
              </a:defRPr>
            </a:lvl1pPr>
          </a:lstStyle>
          <a:p>
            <a:pPr/>
            <a:r>
              <a:t>Machine Learning is highly effective for detecting online payment fraud. Logistic Regression provided the most accurate results. Preprocessing and scaling significantly improved outcomes, outperforming rule-based systems. This demonstrates the real-world value of data science in finance.</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77" name="Image 0" descr="Image 0"/>
          <p:cNvPicPr>
            <a:picLocks noChangeAspect="1"/>
          </p:cNvPicPr>
          <p:nvPr/>
        </p:nvPicPr>
        <p:blipFill>
          <a:blip r:embed="rId3">
            <a:extLst/>
          </a:blip>
          <a:stretch>
            <a:fillRect/>
          </a:stretch>
        </p:blipFill>
        <p:spPr>
          <a:xfrm>
            <a:off x="0" y="0"/>
            <a:ext cx="5486400" cy="8229600"/>
          </a:xfrm>
          <a:prstGeom prst="rect">
            <a:avLst/>
          </a:prstGeom>
          <a:ln w="12700">
            <a:miter lim="400000"/>
          </a:ln>
        </p:spPr>
      </p:pic>
      <p:sp>
        <p:nvSpPr>
          <p:cNvPr id="278" name="Text 0"/>
          <p:cNvSpPr txBox="1"/>
          <p:nvPr/>
        </p:nvSpPr>
        <p:spPr>
          <a:xfrm>
            <a:off x="6350198" y="1350406"/>
            <a:ext cx="3232000"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pc="-44" sz="4400">
                <a:latin typeface="Montserrat Bold"/>
                <a:ea typeface="Montserrat Bold"/>
                <a:cs typeface="Montserrat Bold"/>
                <a:sym typeface="Montserrat Bold"/>
              </a:defRPr>
            </a:lvl1pPr>
          </a:lstStyle>
          <a:p>
            <a:pPr/>
            <a:r>
              <a:t>Future Work</a:t>
            </a:r>
          </a:p>
        </p:txBody>
      </p:sp>
      <p:sp>
        <p:nvSpPr>
          <p:cNvPr id="279" name="Shape 1"/>
          <p:cNvSpPr/>
          <p:nvPr/>
        </p:nvSpPr>
        <p:spPr>
          <a:xfrm>
            <a:off x="6350198" y="2421850"/>
            <a:ext cx="185027" cy="1238968"/>
          </a:xfrm>
          <a:prstGeom prst="roundRect">
            <a:avLst>
              <a:gd name="adj" fmla="val 20011"/>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sp>
        <p:nvSpPr>
          <p:cNvPr id="280" name="Text 2"/>
          <p:cNvSpPr txBox="1"/>
          <p:nvPr/>
        </p:nvSpPr>
        <p:spPr>
          <a:xfrm>
            <a:off x="6905387" y="2421850"/>
            <a:ext cx="2346100"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22" sz="2200">
                <a:solidFill>
                  <a:srgbClr val="3D3838"/>
                </a:solidFill>
                <a:latin typeface="Montserrat Bold"/>
                <a:ea typeface="Montserrat Bold"/>
                <a:cs typeface="Montserrat Bold"/>
                <a:sym typeface="Montserrat Bold"/>
              </a:defRPr>
            </a:lvl1pPr>
          </a:lstStyle>
          <a:p>
            <a:pPr/>
            <a:r>
              <a:t>Enhanced Models</a:t>
            </a:r>
          </a:p>
        </p:txBody>
      </p:sp>
      <p:sp>
        <p:nvSpPr>
          <p:cNvPr id="281" name="Text 3"/>
          <p:cNvSpPr txBox="1"/>
          <p:nvPr/>
        </p:nvSpPr>
        <p:spPr>
          <a:xfrm>
            <a:off x="6905386" y="2920481"/>
            <a:ext cx="6861218" cy="7184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1900">
                <a:solidFill>
                  <a:srgbClr val="3D3838"/>
                </a:solidFill>
                <a:latin typeface="Source Sans Pro"/>
                <a:ea typeface="Source Sans Pro"/>
                <a:cs typeface="Source Sans Pro"/>
                <a:sym typeface="Source Sans Pro"/>
              </a:defRPr>
            </a:lvl1pPr>
          </a:lstStyle>
          <a:p>
            <a:pPr/>
            <a:r>
              <a:t>Add more advanced models like Random Forest and deep learning models (ANN, LSTM) for improved accuracy.</a:t>
            </a:r>
          </a:p>
        </p:txBody>
      </p:sp>
      <p:sp>
        <p:nvSpPr>
          <p:cNvPr id="282" name="Shape 4"/>
          <p:cNvSpPr/>
          <p:nvPr/>
        </p:nvSpPr>
        <p:spPr>
          <a:xfrm>
            <a:off x="6720364" y="3907630"/>
            <a:ext cx="185027" cy="1238968"/>
          </a:xfrm>
          <a:prstGeom prst="roundRect">
            <a:avLst>
              <a:gd name="adj" fmla="val 20011"/>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sp>
        <p:nvSpPr>
          <p:cNvPr id="283" name="Text 5"/>
          <p:cNvSpPr txBox="1"/>
          <p:nvPr/>
        </p:nvSpPr>
        <p:spPr>
          <a:xfrm>
            <a:off x="7275551" y="3907630"/>
            <a:ext cx="2731039"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22" sz="2200">
                <a:solidFill>
                  <a:srgbClr val="3D3838"/>
                </a:solidFill>
                <a:latin typeface="Montserrat Bold"/>
                <a:ea typeface="Montserrat Bold"/>
                <a:cs typeface="Montserrat Bold"/>
                <a:sym typeface="Montserrat Bold"/>
              </a:defRPr>
            </a:lvl1pPr>
          </a:lstStyle>
          <a:p>
            <a:pPr/>
            <a:r>
              <a:t>Real-Time Prediction</a:t>
            </a:r>
          </a:p>
        </p:txBody>
      </p:sp>
      <p:sp>
        <p:nvSpPr>
          <p:cNvPr id="284" name="Text 6"/>
          <p:cNvSpPr txBox="1"/>
          <p:nvPr/>
        </p:nvSpPr>
        <p:spPr>
          <a:xfrm>
            <a:off x="7275551" y="4406265"/>
            <a:ext cx="6491054" cy="7184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1900">
                <a:solidFill>
                  <a:srgbClr val="3D3838"/>
                </a:solidFill>
                <a:latin typeface="Source Sans Pro"/>
                <a:ea typeface="Source Sans Pro"/>
                <a:cs typeface="Source Sans Pro"/>
                <a:sym typeface="Source Sans Pro"/>
              </a:defRPr>
            </a:lvl1pPr>
          </a:lstStyle>
          <a:p>
            <a:pPr/>
            <a:r>
              <a:t>Enable real-time fraud prediction using frameworks like Flask or Streamlit to deploy the models.</a:t>
            </a:r>
          </a:p>
        </p:txBody>
      </p:sp>
      <p:sp>
        <p:nvSpPr>
          <p:cNvPr id="285" name="Shape 7"/>
          <p:cNvSpPr/>
          <p:nvPr/>
        </p:nvSpPr>
        <p:spPr>
          <a:xfrm>
            <a:off x="7090647" y="5393411"/>
            <a:ext cx="185027" cy="1238968"/>
          </a:xfrm>
          <a:prstGeom prst="roundRect">
            <a:avLst>
              <a:gd name="adj" fmla="val 20011"/>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sp>
        <p:nvSpPr>
          <p:cNvPr id="286" name="Text 8"/>
          <p:cNvSpPr txBox="1"/>
          <p:nvPr/>
        </p:nvSpPr>
        <p:spPr>
          <a:xfrm>
            <a:off x="7645837" y="5393411"/>
            <a:ext cx="2517183"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22" sz="2200">
                <a:solidFill>
                  <a:srgbClr val="3D3838"/>
                </a:solidFill>
                <a:latin typeface="Montserrat Bold"/>
                <a:ea typeface="Montserrat Bold"/>
                <a:cs typeface="Montserrat Bold"/>
                <a:sym typeface="Montserrat Bold"/>
              </a:defRPr>
            </a:lvl1pPr>
          </a:lstStyle>
          <a:p>
            <a:pPr/>
            <a:r>
              <a:t>Advanced Analysis</a:t>
            </a:r>
          </a:p>
        </p:txBody>
      </p:sp>
      <p:sp>
        <p:nvSpPr>
          <p:cNvPr id="287" name="Text 9"/>
          <p:cNvSpPr txBox="1"/>
          <p:nvPr/>
        </p:nvSpPr>
        <p:spPr>
          <a:xfrm>
            <a:off x="7645837" y="5892046"/>
            <a:ext cx="6120769" cy="7184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1900">
                <a:solidFill>
                  <a:srgbClr val="3D3838"/>
                </a:solidFill>
                <a:latin typeface="Source Sans Pro"/>
                <a:ea typeface="Source Sans Pro"/>
                <a:cs typeface="Source Sans Pro"/>
                <a:sym typeface="Source Sans Pro"/>
              </a:defRPr>
            </a:lvl1pPr>
          </a:lstStyle>
          <a:p>
            <a:pPr/>
            <a:r>
              <a:t>Incorporate confusion matrices and ROC analysis for a more comprehensive performance evaluation.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89" name="Image 0" descr="Image 0"/>
          <p:cNvPicPr>
            <a:picLocks noChangeAspect="1"/>
          </p:cNvPicPr>
          <p:nvPr/>
        </p:nvPicPr>
        <p:blipFill>
          <a:blip r:embed="rId3">
            <a:extLst/>
          </a:blip>
          <a:stretch>
            <a:fillRect/>
          </a:stretch>
        </p:blipFill>
        <p:spPr>
          <a:xfrm>
            <a:off x="9144000" y="0"/>
            <a:ext cx="5486400" cy="8229600"/>
          </a:xfrm>
          <a:prstGeom prst="rect">
            <a:avLst/>
          </a:prstGeom>
          <a:ln w="12700">
            <a:miter lim="400000"/>
          </a:ln>
        </p:spPr>
      </p:pic>
      <p:sp>
        <p:nvSpPr>
          <p:cNvPr id="290" name="Text 0"/>
          <p:cNvSpPr txBox="1"/>
          <p:nvPr/>
        </p:nvSpPr>
        <p:spPr>
          <a:xfrm>
            <a:off x="863795" y="1827014"/>
            <a:ext cx="2969921"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pc="-44" sz="4400">
                <a:latin typeface="Montserrat Bold"/>
                <a:ea typeface="Montserrat Bold"/>
                <a:cs typeface="Montserrat Bold"/>
                <a:sym typeface="Montserrat Bold"/>
              </a:defRPr>
            </a:lvl1pPr>
          </a:lstStyle>
          <a:p>
            <a:pPr/>
            <a:r>
              <a:t>References</a:t>
            </a:r>
          </a:p>
        </p:txBody>
      </p:sp>
      <p:sp>
        <p:nvSpPr>
          <p:cNvPr id="291" name="Text 1"/>
          <p:cNvSpPr txBox="1"/>
          <p:nvPr/>
        </p:nvSpPr>
        <p:spPr>
          <a:xfrm>
            <a:off x="863797" y="2898456"/>
            <a:ext cx="7416404" cy="10867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899" indent="-342899">
              <a:lnSpc>
                <a:spcPts val="2900"/>
              </a:lnSpc>
              <a:buSzPct val="100000"/>
              <a:buChar char="•"/>
              <a:defRPr sz="1900">
                <a:solidFill>
                  <a:srgbClr val="3D3838"/>
                </a:solidFill>
                <a:latin typeface="Source Sans Pro"/>
                <a:ea typeface="Source Sans Pro"/>
                <a:cs typeface="Source Sans Pro"/>
                <a:sym typeface="Source Sans Pro"/>
              </a:defRPr>
            </a:pPr>
            <a:r>
              <a:t>Zhang, Z., Zhang, H., Guo, X., &amp; Cheng, X. (2020). Online Payment Fraud Detection with a Novel Deep Belief Network Model. </a:t>
            </a:r>
            <a:r>
              <a:rPr b="1"/>
              <a:t>IEEE Access</a:t>
            </a:r>
            <a:r>
              <a:t>, 8, 151225-151236.</a:t>
            </a:r>
          </a:p>
        </p:txBody>
      </p:sp>
      <p:sp>
        <p:nvSpPr>
          <p:cNvPr id="292" name="Text 2"/>
          <p:cNvSpPr txBox="1"/>
          <p:nvPr/>
        </p:nvSpPr>
        <p:spPr>
          <a:xfrm>
            <a:off x="863797" y="4095274"/>
            <a:ext cx="7416404" cy="10867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899" indent="-342899">
              <a:lnSpc>
                <a:spcPts val="2900"/>
              </a:lnSpc>
              <a:buSzPct val="100000"/>
              <a:buChar char="•"/>
              <a:defRPr sz="1900">
                <a:solidFill>
                  <a:srgbClr val="3D3838"/>
                </a:solidFill>
                <a:latin typeface="Source Sans Pro"/>
                <a:ea typeface="Source Sans Pro"/>
                <a:cs typeface="Source Sans Pro"/>
                <a:sym typeface="Source Sans Pro"/>
              </a:defRPr>
            </a:pPr>
            <a:r>
              <a:t>Yaseen, Z. M., &amp; Al-Radaideh, Q. A. (2021). A Review of Machine Learning Techniques for Online Payment Fraud Detection. </a:t>
            </a:r>
            <a:r>
              <a:rPr b="1"/>
              <a:t>Computers, Materials &amp; Continua</a:t>
            </a:r>
            <a:r>
              <a:t>, 68(3), 4053-4073.</a:t>
            </a:r>
          </a:p>
        </p:txBody>
      </p:sp>
      <p:sp>
        <p:nvSpPr>
          <p:cNvPr id="293" name="Text 3"/>
          <p:cNvSpPr txBox="1"/>
          <p:nvPr/>
        </p:nvSpPr>
        <p:spPr>
          <a:xfrm>
            <a:off x="863797" y="5292090"/>
            <a:ext cx="7416404" cy="14550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899" indent="-342899">
              <a:lnSpc>
                <a:spcPts val="2900"/>
              </a:lnSpc>
              <a:buSzPct val="100000"/>
              <a:buChar char="•"/>
              <a:defRPr sz="1900">
                <a:solidFill>
                  <a:srgbClr val="3D3838"/>
                </a:solidFill>
                <a:latin typeface="Source Sans Pro"/>
                <a:ea typeface="Source Sans Pro"/>
                <a:cs typeface="Source Sans Pro"/>
                <a:sym typeface="Source Sans Pro"/>
              </a:defRPr>
            </a:pPr>
            <a:r>
              <a:t>Saleh, R. M., &amp; Ahmed, A. M. (2019). Online Payment Fraud Detection Techniques: A Review. </a:t>
            </a:r>
            <a:r>
              <a:rPr b="1"/>
              <a:t>International Journal of Advanced Computer Science and Applications</a:t>
            </a:r>
            <a:r>
              <a:t>, 10(8), 312-317.</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95" name="Image 0" descr="Image 0"/>
          <p:cNvPicPr>
            <a:picLocks noChangeAspect="1"/>
          </p:cNvPicPr>
          <p:nvPr/>
        </p:nvPicPr>
        <p:blipFill>
          <a:blip r:embed="rId3">
            <a:extLst/>
          </a:blip>
          <a:stretch>
            <a:fillRect/>
          </a:stretch>
        </p:blipFill>
        <p:spPr>
          <a:xfrm>
            <a:off x="-2031995" y="0"/>
            <a:ext cx="18694391" cy="3942437"/>
          </a:xfrm>
          <a:prstGeom prst="rect">
            <a:avLst/>
          </a:prstGeom>
          <a:ln w="12700">
            <a:miter lim="400000"/>
          </a:ln>
        </p:spPr>
      </p:pic>
      <p:sp>
        <p:nvSpPr>
          <p:cNvPr id="296" name="Text 0"/>
          <p:cNvSpPr txBox="1"/>
          <p:nvPr/>
        </p:nvSpPr>
        <p:spPr>
          <a:xfrm>
            <a:off x="863794" y="4381381"/>
            <a:ext cx="3267886"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pc="-44" sz="4400">
                <a:latin typeface="Montserrat Bold"/>
                <a:ea typeface="Montserrat Bold"/>
                <a:cs typeface="Montserrat Bold"/>
                <a:sym typeface="Montserrat Bold"/>
              </a:defRPr>
            </a:lvl1pPr>
          </a:lstStyle>
          <a:p>
            <a:pPr/>
            <a:r>
              <a:t>Publications</a:t>
            </a:r>
          </a:p>
        </p:txBody>
      </p:sp>
      <p:sp>
        <p:nvSpPr>
          <p:cNvPr id="297" name="Text 1"/>
          <p:cNvSpPr txBox="1"/>
          <p:nvPr/>
        </p:nvSpPr>
        <p:spPr>
          <a:xfrm>
            <a:off x="863797" y="5452824"/>
            <a:ext cx="12902804" cy="14550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900"/>
              </a:lnSpc>
              <a:defRPr sz="1900">
                <a:solidFill>
                  <a:srgbClr val="3D3838"/>
                </a:solidFill>
                <a:latin typeface="Source Sans Pro"/>
                <a:ea typeface="Source Sans Pro"/>
                <a:cs typeface="Source Sans Pro"/>
                <a:sym typeface="Source Sans Pro"/>
              </a:defRPr>
            </a:pPr>
            <a:r>
              <a:t>A recent study by Jovanovic, D., et al. (2022) explores modern approaches to fraud detection using artificial intelligence. Published in the </a:t>
            </a:r>
            <a:r>
              <a:rPr b="1"/>
              <a:t>International Journal of Advanced Computer Science and Applications (IJACSA)</a:t>
            </a:r>
            <a:r>
              <a:t>, the research delves into the application of AI algorithms for identifying fraudulent patterns in online payment systems. The study was received on June 5, 2022, and published on June 29, 2022, representing current advancements in the field.</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1" name="Image 0" descr="Image 0"/>
          <p:cNvPicPr>
            <a:picLocks noChangeAspect="1"/>
          </p:cNvPicPr>
          <p:nvPr/>
        </p:nvPicPr>
        <p:blipFill>
          <a:blip r:embed="rId3">
            <a:extLst/>
          </a:blip>
          <a:stretch>
            <a:fillRect/>
          </a:stretch>
        </p:blipFill>
        <p:spPr>
          <a:xfrm>
            <a:off x="9144000" y="0"/>
            <a:ext cx="5486400" cy="8229600"/>
          </a:xfrm>
          <a:prstGeom prst="rect">
            <a:avLst/>
          </a:prstGeom>
          <a:ln w="12700">
            <a:miter lim="400000"/>
          </a:ln>
        </p:spPr>
      </p:pic>
      <p:sp>
        <p:nvSpPr>
          <p:cNvPr id="142" name="Text 0"/>
          <p:cNvSpPr txBox="1"/>
          <p:nvPr/>
        </p:nvSpPr>
        <p:spPr>
          <a:xfrm>
            <a:off x="841271" y="872664"/>
            <a:ext cx="7416405" cy="20609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5500"/>
              </a:lnSpc>
              <a:defRPr b="1" spc="-44" sz="4400">
                <a:latin typeface="Montserrat Bold"/>
                <a:ea typeface="Montserrat Bold"/>
                <a:cs typeface="Montserrat Bold"/>
                <a:sym typeface="Montserrat Bold"/>
              </a:defRPr>
            </a:pPr>
            <a:r>
              <a:t>ABSTRACT:</a:t>
            </a:r>
          </a:p>
          <a:p>
            <a:pPr>
              <a:lnSpc>
                <a:spcPts val="5500"/>
              </a:lnSpc>
              <a:defRPr b="1" spc="-44" sz="4400">
                <a:latin typeface="Montserrat Bold"/>
                <a:ea typeface="Montserrat Bold"/>
                <a:cs typeface="Montserrat Bold"/>
                <a:sym typeface="Montserrat Bold"/>
              </a:defRPr>
            </a:pPr>
          </a:p>
          <a:p>
            <a:pPr>
              <a:lnSpc>
                <a:spcPts val="5500"/>
              </a:lnSpc>
              <a:defRPr b="1" spc="-36" sz="3600">
                <a:latin typeface="Montserrat Bold"/>
                <a:ea typeface="Montserrat Bold"/>
                <a:cs typeface="Montserrat Bold"/>
                <a:sym typeface="Montserrat Bold"/>
              </a:defRPr>
            </a:pPr>
            <a:r>
              <a:t>Online Payment Fraud Detection</a:t>
            </a:r>
          </a:p>
        </p:txBody>
      </p:sp>
      <p:sp>
        <p:nvSpPr>
          <p:cNvPr id="143" name="Text 1"/>
          <p:cNvSpPr txBox="1"/>
          <p:nvPr/>
        </p:nvSpPr>
        <p:spPr>
          <a:xfrm>
            <a:off x="185355" y="3197800"/>
            <a:ext cx="7416405" cy="40331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3" marL="1333500" indent="-190500">
              <a:lnSpc>
                <a:spcPts val="2900"/>
              </a:lnSpc>
              <a:buSzPct val="100000"/>
              <a:buChar char="•"/>
              <a:defRPr sz="1900">
                <a:solidFill>
                  <a:srgbClr val="3D3838"/>
                </a:solidFill>
                <a:latin typeface="Source Sans Pro"/>
                <a:ea typeface="Source Sans Pro"/>
                <a:cs typeface="Source Sans Pro"/>
                <a:sym typeface="Source Sans Pro"/>
              </a:defRPr>
            </a:pPr>
            <a:r>
              <a:t>This project explores the application of Machine Learning techniques for detecting fraudulent activities in online payment transactions. </a:t>
            </a:r>
          </a:p>
          <a:p>
            <a:pPr lvl="3" marL="1333500" indent="-190500">
              <a:lnSpc>
                <a:spcPts val="2900"/>
              </a:lnSpc>
              <a:buSzPct val="100000"/>
              <a:buChar char="•"/>
              <a:defRPr sz="1900">
                <a:solidFill>
                  <a:srgbClr val="3D3838"/>
                </a:solidFill>
                <a:latin typeface="Source Sans Pro"/>
                <a:ea typeface="Source Sans Pro"/>
                <a:cs typeface="Source Sans Pro"/>
                <a:sym typeface="Source Sans Pro"/>
              </a:defRPr>
            </a:pPr>
          </a:p>
          <a:p>
            <a:pPr lvl="3" marL="1333500" indent="-190500">
              <a:lnSpc>
                <a:spcPts val="2900"/>
              </a:lnSpc>
              <a:buSzPct val="100000"/>
              <a:buChar char="•"/>
              <a:defRPr sz="1900">
                <a:solidFill>
                  <a:srgbClr val="3D3838"/>
                </a:solidFill>
                <a:latin typeface="Source Sans Pro"/>
                <a:ea typeface="Source Sans Pro"/>
                <a:cs typeface="Source Sans Pro"/>
                <a:sym typeface="Source Sans Pro"/>
              </a:defRPr>
            </a:pPr>
            <a:r>
              <a:t>As digital payments surge, so does the risk of fraud, necessitating advanced detection methods.</a:t>
            </a:r>
          </a:p>
          <a:p>
            <a:pPr lvl="3" marL="1333500" indent="-190500">
              <a:lnSpc>
                <a:spcPts val="2900"/>
              </a:lnSpc>
              <a:buSzPct val="100000"/>
              <a:buChar char="•"/>
              <a:defRPr sz="1900">
                <a:solidFill>
                  <a:srgbClr val="3D3838"/>
                </a:solidFill>
                <a:latin typeface="Source Sans Pro"/>
                <a:ea typeface="Source Sans Pro"/>
                <a:cs typeface="Source Sans Pro"/>
                <a:sym typeface="Source Sans Pro"/>
              </a:defRPr>
            </a:pPr>
          </a:p>
          <a:p>
            <a:pPr lvl="3" marL="1333500" indent="-190500">
              <a:lnSpc>
                <a:spcPts val="2900"/>
              </a:lnSpc>
              <a:buSzPct val="100000"/>
              <a:buChar char="•"/>
              <a:defRPr sz="1900">
                <a:solidFill>
                  <a:srgbClr val="3D3838"/>
                </a:solidFill>
                <a:latin typeface="Source Sans Pro"/>
                <a:ea typeface="Source Sans Pro"/>
                <a:cs typeface="Source Sans Pro"/>
                <a:sym typeface="Source Sans Pro"/>
              </a:defRPr>
            </a:pPr>
            <a:r>
              <a:t>Our project focuses on leveraging algorithms like Logistic Regression and Decision Trees to identify and prevent fraudulent transactions, ultimately enhancing user trust and security in digital payment systems.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5" name="Text 0"/>
          <p:cNvSpPr txBox="1"/>
          <p:nvPr/>
        </p:nvSpPr>
        <p:spPr>
          <a:xfrm>
            <a:off x="863794" y="1760101"/>
            <a:ext cx="5875452"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pc="-44" sz="4400">
                <a:latin typeface="Montserrat Bold"/>
                <a:ea typeface="Montserrat Bold"/>
                <a:cs typeface="Montserrat Bold"/>
                <a:sym typeface="Montserrat Bold"/>
              </a:defRPr>
            </a:lvl1pPr>
          </a:lstStyle>
          <a:p>
            <a:pPr/>
            <a:r>
              <a:t>Introduction to Project</a:t>
            </a:r>
          </a:p>
        </p:txBody>
      </p:sp>
      <p:sp>
        <p:nvSpPr>
          <p:cNvPr id="146" name="Text 1"/>
          <p:cNvSpPr txBox="1"/>
          <p:nvPr/>
        </p:nvSpPr>
        <p:spPr>
          <a:xfrm>
            <a:off x="863796" y="3078358"/>
            <a:ext cx="1684429"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22" sz="2200">
                <a:latin typeface="Montserrat Bold"/>
                <a:ea typeface="Montserrat Bold"/>
                <a:cs typeface="Montserrat Bold"/>
                <a:sym typeface="Montserrat Bold"/>
              </a:defRPr>
            </a:lvl1pPr>
          </a:lstStyle>
          <a:p>
            <a:pPr/>
            <a:r>
              <a:t>Critical Need</a:t>
            </a:r>
          </a:p>
        </p:txBody>
      </p:sp>
      <p:sp>
        <p:nvSpPr>
          <p:cNvPr id="147" name="Text 2"/>
          <p:cNvSpPr txBox="1"/>
          <p:nvPr/>
        </p:nvSpPr>
        <p:spPr>
          <a:xfrm>
            <a:off x="863795" y="3675817"/>
            <a:ext cx="3898946" cy="21916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1900">
                <a:solidFill>
                  <a:srgbClr val="3D3838"/>
                </a:solidFill>
                <a:latin typeface="Source Sans Pro"/>
                <a:ea typeface="Source Sans Pro"/>
                <a:cs typeface="Source Sans Pro"/>
                <a:sym typeface="Source Sans Pro"/>
              </a:defRPr>
            </a:lvl1pPr>
          </a:lstStyle>
          <a:p>
            <a:pPr/>
            <a:r>
              <a:t>Fraud detection has become crucial in the digital age. Companies lose billions due to fraudulent transactions, making it imperative to implement effective fraud detection systems.</a:t>
            </a:r>
          </a:p>
        </p:txBody>
      </p:sp>
      <p:sp>
        <p:nvSpPr>
          <p:cNvPr id="148" name="Text 3"/>
          <p:cNvSpPr txBox="1"/>
          <p:nvPr/>
        </p:nvSpPr>
        <p:spPr>
          <a:xfrm>
            <a:off x="5372575" y="3078358"/>
            <a:ext cx="3898942" cy="3385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b="1" spc="-22" sz="2200">
                <a:latin typeface="Montserrat Bold"/>
                <a:ea typeface="Montserrat Bold"/>
                <a:cs typeface="Montserrat Bold"/>
                <a:sym typeface="Montserrat Bold"/>
              </a:defRPr>
            </a:lvl1pPr>
          </a:lstStyle>
          <a:p>
            <a:pPr/>
            <a:r>
              <a:t>Machine Learning Approach</a:t>
            </a:r>
          </a:p>
        </p:txBody>
      </p:sp>
      <p:sp>
        <p:nvSpPr>
          <p:cNvPr id="149" name="Text 4"/>
          <p:cNvSpPr txBox="1"/>
          <p:nvPr/>
        </p:nvSpPr>
        <p:spPr>
          <a:xfrm>
            <a:off x="5372575" y="4026456"/>
            <a:ext cx="3898942" cy="21916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1900">
                <a:solidFill>
                  <a:srgbClr val="3D3838"/>
                </a:solidFill>
                <a:latin typeface="Source Sans Pro"/>
                <a:ea typeface="Source Sans Pro"/>
                <a:cs typeface="Source Sans Pro"/>
                <a:sym typeface="Source Sans Pro"/>
              </a:defRPr>
            </a:lvl1pPr>
          </a:lstStyle>
          <a:p>
            <a:pPr/>
            <a:r>
              <a:t>Our project uses Machine Learning models to classify transactions as either fraudulent or non-fraudulent. This binary classification approach is built using Python and various data science libraries.</a:t>
            </a:r>
          </a:p>
        </p:txBody>
      </p:sp>
      <p:sp>
        <p:nvSpPr>
          <p:cNvPr id="150" name="Text 5"/>
          <p:cNvSpPr txBox="1"/>
          <p:nvPr/>
        </p:nvSpPr>
        <p:spPr>
          <a:xfrm>
            <a:off x="9881354" y="3078358"/>
            <a:ext cx="1749161"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22" sz="2200">
                <a:latin typeface="Montserrat Bold"/>
                <a:ea typeface="Montserrat Bold"/>
                <a:cs typeface="Montserrat Bold"/>
                <a:sym typeface="Montserrat Bold"/>
              </a:defRPr>
            </a:lvl1pPr>
          </a:lstStyle>
          <a:p>
            <a:pPr/>
            <a:r>
              <a:t>Cost Savings</a:t>
            </a:r>
          </a:p>
        </p:txBody>
      </p:sp>
      <p:sp>
        <p:nvSpPr>
          <p:cNvPr id="151" name="Text 6"/>
          <p:cNvSpPr txBox="1"/>
          <p:nvPr/>
        </p:nvSpPr>
        <p:spPr>
          <a:xfrm>
            <a:off x="9881354" y="3675817"/>
            <a:ext cx="3898942" cy="21916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1900">
                <a:solidFill>
                  <a:srgbClr val="3D3838"/>
                </a:solidFill>
                <a:latin typeface="Source Sans Pro"/>
                <a:ea typeface="Source Sans Pro"/>
                <a:cs typeface="Source Sans Pro"/>
                <a:sym typeface="Source Sans Pro"/>
              </a:defRPr>
            </a:lvl1pPr>
          </a:lstStyle>
          <a:p>
            <a:pPr/>
            <a:r>
              <a:t>Fraudulent activities undermine trust. By using machine learning, we can protect users and improve confidence in digital payment systems by proactively preventing losses.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53" name="Image 0" descr="Image 0"/>
          <p:cNvPicPr>
            <a:picLocks noChangeAspect="1"/>
          </p:cNvPicPr>
          <p:nvPr/>
        </p:nvPicPr>
        <p:blipFill>
          <a:blip r:embed="rId3">
            <a:extLst/>
          </a:blip>
          <a:stretch>
            <a:fillRect/>
          </a:stretch>
        </p:blipFill>
        <p:spPr>
          <a:xfrm>
            <a:off x="9144000" y="0"/>
            <a:ext cx="5486400" cy="8229600"/>
          </a:xfrm>
          <a:prstGeom prst="rect">
            <a:avLst/>
          </a:prstGeom>
          <a:ln w="12700">
            <a:miter lim="400000"/>
          </a:ln>
        </p:spPr>
      </p:pic>
      <p:sp>
        <p:nvSpPr>
          <p:cNvPr id="154" name="Text 0"/>
          <p:cNvSpPr txBox="1"/>
          <p:nvPr/>
        </p:nvSpPr>
        <p:spPr>
          <a:xfrm>
            <a:off x="791286" y="1113473"/>
            <a:ext cx="6062019" cy="624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000"/>
              </a:lnSpc>
              <a:defRPr b="1" spc="-39" sz="4000">
                <a:latin typeface="Montserrat Bold"/>
                <a:ea typeface="Montserrat Bold"/>
                <a:cs typeface="Montserrat Bold"/>
                <a:sym typeface="Montserrat Bold"/>
              </a:defRPr>
            </a:lvl1pPr>
          </a:lstStyle>
          <a:p>
            <a:pPr/>
            <a:r>
              <a:t>Objective of Project Work</a:t>
            </a:r>
          </a:p>
        </p:txBody>
      </p:sp>
      <p:sp>
        <p:nvSpPr>
          <p:cNvPr id="155" name="Shape 1"/>
          <p:cNvSpPr/>
          <p:nvPr/>
        </p:nvSpPr>
        <p:spPr>
          <a:xfrm>
            <a:off x="791289" y="2349219"/>
            <a:ext cx="508635" cy="508639"/>
          </a:xfrm>
          <a:prstGeom prst="roundRect">
            <a:avLst>
              <a:gd name="adj" fmla="val 6668"/>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sp>
        <p:nvSpPr>
          <p:cNvPr id="156" name="Text 2"/>
          <p:cNvSpPr txBox="1"/>
          <p:nvPr/>
        </p:nvSpPr>
        <p:spPr>
          <a:xfrm>
            <a:off x="956020" y="2410835"/>
            <a:ext cx="179168" cy="3139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defRPr b="1" spc="-24" sz="2400">
                <a:solidFill>
                  <a:srgbClr val="3D3838"/>
                </a:solidFill>
                <a:latin typeface="Montserrat Bold"/>
                <a:ea typeface="Montserrat Bold"/>
                <a:cs typeface="Montserrat Bold"/>
                <a:sym typeface="Montserrat Bold"/>
              </a:defRPr>
            </a:lvl1pPr>
          </a:lstStyle>
          <a:p>
            <a:pPr/>
            <a:r>
              <a:t>1</a:t>
            </a:r>
          </a:p>
        </p:txBody>
      </p:sp>
      <p:sp>
        <p:nvSpPr>
          <p:cNvPr id="157" name="Text 3"/>
          <p:cNvSpPr txBox="1"/>
          <p:nvPr/>
        </p:nvSpPr>
        <p:spPr>
          <a:xfrm>
            <a:off x="1526023" y="2349219"/>
            <a:ext cx="2932991" cy="6299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b="1" spc="-19" sz="2000">
                <a:solidFill>
                  <a:srgbClr val="3D3838"/>
                </a:solidFill>
                <a:latin typeface="Montserrat Bold"/>
                <a:ea typeface="Montserrat Bold"/>
                <a:cs typeface="Montserrat Bold"/>
                <a:sym typeface="Montserrat Bold"/>
              </a:defRPr>
            </a:lvl1pPr>
          </a:lstStyle>
          <a:p>
            <a:pPr/>
            <a:r>
              <a:t>Develop Effective System</a:t>
            </a:r>
          </a:p>
        </p:txBody>
      </p:sp>
      <p:sp>
        <p:nvSpPr>
          <p:cNvPr id="158" name="Text 4"/>
          <p:cNvSpPr txBox="1"/>
          <p:nvPr/>
        </p:nvSpPr>
        <p:spPr>
          <a:xfrm>
            <a:off x="1526023" y="3127056"/>
            <a:ext cx="2932991" cy="19648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700">
                <a:solidFill>
                  <a:srgbClr val="3D3838"/>
                </a:solidFill>
                <a:latin typeface="Source Sans Pro"/>
                <a:ea typeface="Source Sans Pro"/>
                <a:cs typeface="Source Sans Pro"/>
                <a:sym typeface="Source Sans Pro"/>
              </a:defRPr>
            </a:lvl1pPr>
          </a:lstStyle>
          <a:p>
            <a:pPr/>
            <a:r>
              <a:t>Our primary objective is to develop and implement an effective machine learning-based fraud detection system for online payment transactions.</a:t>
            </a:r>
          </a:p>
        </p:txBody>
      </p:sp>
      <p:sp>
        <p:nvSpPr>
          <p:cNvPr id="159" name="Shape 5"/>
          <p:cNvSpPr/>
          <p:nvPr/>
        </p:nvSpPr>
        <p:spPr>
          <a:xfrm>
            <a:off x="4685107" y="2349219"/>
            <a:ext cx="508639" cy="508639"/>
          </a:xfrm>
          <a:prstGeom prst="roundRect">
            <a:avLst>
              <a:gd name="adj" fmla="val 6668"/>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sp>
        <p:nvSpPr>
          <p:cNvPr id="160" name="Text 6"/>
          <p:cNvSpPr txBox="1"/>
          <p:nvPr/>
        </p:nvSpPr>
        <p:spPr>
          <a:xfrm>
            <a:off x="4849843" y="2410835"/>
            <a:ext cx="179168" cy="3139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defRPr b="1" spc="-24" sz="2400">
                <a:solidFill>
                  <a:srgbClr val="3D3838"/>
                </a:solidFill>
                <a:latin typeface="Montserrat Bold"/>
                <a:ea typeface="Montserrat Bold"/>
                <a:cs typeface="Montserrat Bold"/>
                <a:sym typeface="Montserrat Bold"/>
              </a:defRPr>
            </a:lvl1pPr>
          </a:lstStyle>
          <a:p>
            <a:pPr/>
            <a:r>
              <a:t>2</a:t>
            </a:r>
          </a:p>
        </p:txBody>
      </p:sp>
      <p:sp>
        <p:nvSpPr>
          <p:cNvPr id="161" name="Text 7"/>
          <p:cNvSpPr txBox="1"/>
          <p:nvPr/>
        </p:nvSpPr>
        <p:spPr>
          <a:xfrm>
            <a:off x="5419842" y="2349219"/>
            <a:ext cx="2167199"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spc="-19" sz="2000">
                <a:solidFill>
                  <a:srgbClr val="3D3838"/>
                </a:solidFill>
                <a:latin typeface="Montserrat Bold"/>
                <a:ea typeface="Montserrat Bold"/>
                <a:cs typeface="Montserrat Bold"/>
                <a:sym typeface="Montserrat Bold"/>
              </a:defRPr>
            </a:lvl1pPr>
          </a:lstStyle>
          <a:p>
            <a:pPr/>
            <a:r>
              <a:t>Improve Accuracy</a:t>
            </a:r>
          </a:p>
        </p:txBody>
      </p:sp>
      <p:sp>
        <p:nvSpPr>
          <p:cNvPr id="162" name="Text 8"/>
          <p:cNvSpPr txBox="1"/>
          <p:nvPr/>
        </p:nvSpPr>
        <p:spPr>
          <a:xfrm>
            <a:off x="5419842" y="2805944"/>
            <a:ext cx="2932991" cy="16346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700">
                <a:solidFill>
                  <a:srgbClr val="3D3838"/>
                </a:solidFill>
                <a:latin typeface="Source Sans Pro"/>
                <a:ea typeface="Source Sans Pro"/>
                <a:cs typeface="Source Sans Pro"/>
                <a:sym typeface="Source Sans Pro"/>
              </a:defRPr>
            </a:lvl1pPr>
          </a:lstStyle>
          <a:p>
            <a:pPr/>
            <a:r>
              <a:t>We aim to improve key metrics like accuracy and precision through feature engineering and model optimization.</a:t>
            </a:r>
          </a:p>
        </p:txBody>
      </p:sp>
      <p:sp>
        <p:nvSpPr>
          <p:cNvPr id="163" name="Shape 9"/>
          <p:cNvSpPr/>
          <p:nvPr/>
        </p:nvSpPr>
        <p:spPr>
          <a:xfrm>
            <a:off x="791289" y="5642014"/>
            <a:ext cx="508635" cy="508639"/>
          </a:xfrm>
          <a:prstGeom prst="roundRect">
            <a:avLst>
              <a:gd name="adj" fmla="val 6668"/>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sp>
        <p:nvSpPr>
          <p:cNvPr id="164" name="Text 10"/>
          <p:cNvSpPr txBox="1"/>
          <p:nvPr/>
        </p:nvSpPr>
        <p:spPr>
          <a:xfrm>
            <a:off x="956020" y="5703630"/>
            <a:ext cx="179168" cy="3139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defRPr b="1" spc="-24" sz="2400">
                <a:solidFill>
                  <a:srgbClr val="3D3838"/>
                </a:solidFill>
                <a:latin typeface="Montserrat Bold"/>
                <a:ea typeface="Montserrat Bold"/>
                <a:cs typeface="Montserrat Bold"/>
                <a:sym typeface="Montserrat Bold"/>
              </a:defRPr>
            </a:lvl1pPr>
          </a:lstStyle>
          <a:p>
            <a:pPr/>
            <a:r>
              <a:t>3</a:t>
            </a:r>
          </a:p>
        </p:txBody>
      </p:sp>
      <p:sp>
        <p:nvSpPr>
          <p:cNvPr id="165" name="Text 11"/>
          <p:cNvSpPr txBox="1"/>
          <p:nvPr/>
        </p:nvSpPr>
        <p:spPr>
          <a:xfrm>
            <a:off x="1526023" y="5642014"/>
            <a:ext cx="2632681"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spc="-19" sz="2000">
                <a:solidFill>
                  <a:srgbClr val="3D3838"/>
                </a:solidFill>
                <a:latin typeface="Montserrat Bold"/>
                <a:ea typeface="Montserrat Bold"/>
                <a:cs typeface="Montserrat Bold"/>
                <a:sym typeface="Montserrat Bold"/>
              </a:defRPr>
            </a:lvl1pPr>
          </a:lstStyle>
          <a:p>
            <a:pPr/>
            <a:r>
              <a:t>Evaluate Performance</a:t>
            </a:r>
          </a:p>
        </p:txBody>
      </p:sp>
      <p:sp>
        <p:nvSpPr>
          <p:cNvPr id="166" name="Text 12"/>
          <p:cNvSpPr txBox="1"/>
          <p:nvPr/>
        </p:nvSpPr>
        <p:spPr>
          <a:xfrm>
            <a:off x="1526023" y="6098737"/>
            <a:ext cx="6826689" cy="9742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700">
                <a:solidFill>
                  <a:srgbClr val="3D3838"/>
                </a:solidFill>
                <a:latin typeface="Source Sans Pro"/>
                <a:ea typeface="Source Sans Pro"/>
                <a:cs typeface="Source Sans Pro"/>
                <a:sym typeface="Source Sans Pro"/>
              </a:defRPr>
            </a:lvl1pPr>
          </a:lstStyle>
          <a:p>
            <a:pPr/>
            <a:r>
              <a:t>We evaluate our system using classification reports and visual tools to ensure high levels of accuracy and reliability in detecting fraudulent activities.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8" name="Image 0" descr="Image 0"/>
          <p:cNvPicPr>
            <a:picLocks noChangeAspect="1"/>
          </p:cNvPicPr>
          <p:nvPr/>
        </p:nvPicPr>
        <p:blipFill>
          <a:blip r:embed="rId3">
            <a:extLst/>
          </a:blip>
          <a:stretch>
            <a:fillRect/>
          </a:stretch>
        </p:blipFill>
        <p:spPr>
          <a:xfrm>
            <a:off x="0" y="0"/>
            <a:ext cx="5486400" cy="8229600"/>
          </a:xfrm>
          <a:prstGeom prst="rect">
            <a:avLst/>
          </a:prstGeom>
          <a:ln w="12700">
            <a:miter lim="400000"/>
          </a:ln>
        </p:spPr>
      </p:pic>
      <p:sp>
        <p:nvSpPr>
          <p:cNvPr id="169" name="Text 0"/>
          <p:cNvSpPr txBox="1"/>
          <p:nvPr/>
        </p:nvSpPr>
        <p:spPr>
          <a:xfrm>
            <a:off x="6350196" y="1149072"/>
            <a:ext cx="5622290" cy="6480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200"/>
              </a:lnSpc>
              <a:defRPr b="1" spc="-42" sz="4100">
                <a:latin typeface="Montserrat Bold"/>
                <a:ea typeface="Montserrat Bold"/>
                <a:cs typeface="Montserrat Bold"/>
                <a:sym typeface="Montserrat Bold"/>
              </a:defRPr>
            </a:lvl1pPr>
          </a:lstStyle>
          <a:p>
            <a:pPr/>
            <a:r>
              <a:t>Introduction to Domain</a:t>
            </a:r>
          </a:p>
        </p:txBody>
      </p:sp>
      <p:sp>
        <p:nvSpPr>
          <p:cNvPr id="170" name="Shape 1"/>
          <p:cNvSpPr/>
          <p:nvPr/>
        </p:nvSpPr>
        <p:spPr>
          <a:xfrm>
            <a:off x="6350198" y="2166938"/>
            <a:ext cx="3591046" cy="3033475"/>
          </a:xfrm>
          <a:prstGeom prst="roundRect">
            <a:avLst>
              <a:gd name="adj" fmla="val 1160"/>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sp>
        <p:nvSpPr>
          <p:cNvPr id="171" name="Text 2"/>
          <p:cNvSpPr txBox="1"/>
          <p:nvPr/>
        </p:nvSpPr>
        <p:spPr>
          <a:xfrm>
            <a:off x="6584632" y="2401372"/>
            <a:ext cx="3122180" cy="32257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b="1" spc="-21" sz="2000">
                <a:solidFill>
                  <a:srgbClr val="3D3838"/>
                </a:solidFill>
                <a:latin typeface="Montserrat Bold"/>
                <a:ea typeface="Montserrat Bold"/>
                <a:cs typeface="Montserrat Bold"/>
                <a:sym typeface="Montserrat Bold"/>
              </a:defRPr>
            </a:lvl1pPr>
          </a:lstStyle>
          <a:p>
            <a:pPr/>
            <a:r>
              <a:t>Cybersecurity in FinTech</a:t>
            </a:r>
          </a:p>
        </p:txBody>
      </p:sp>
      <p:sp>
        <p:nvSpPr>
          <p:cNvPr id="172" name="Text 3"/>
          <p:cNvSpPr txBox="1"/>
          <p:nvPr/>
        </p:nvSpPr>
        <p:spPr>
          <a:xfrm>
            <a:off x="6584632" y="3208020"/>
            <a:ext cx="3122180" cy="20413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a:solidFill>
                  <a:srgbClr val="3D3838"/>
                </a:solidFill>
                <a:latin typeface="Source Sans Pro"/>
                <a:ea typeface="Source Sans Pro"/>
                <a:cs typeface="Source Sans Pro"/>
                <a:sym typeface="Source Sans Pro"/>
              </a:defRPr>
            </a:lvl1pPr>
          </a:lstStyle>
          <a:p>
            <a:pPr/>
            <a:r>
              <a:t>Our domain is cybersecurity in Financial Technology (FinTech), where online banking, e-wallets, and UPI necessitate robust security measures.</a:t>
            </a:r>
          </a:p>
        </p:txBody>
      </p:sp>
      <p:sp>
        <p:nvSpPr>
          <p:cNvPr id="173" name="Shape 4"/>
          <p:cNvSpPr/>
          <p:nvPr/>
        </p:nvSpPr>
        <p:spPr>
          <a:xfrm>
            <a:off x="10175677" y="2166938"/>
            <a:ext cx="3591048" cy="3033475"/>
          </a:xfrm>
          <a:prstGeom prst="roundRect">
            <a:avLst>
              <a:gd name="adj" fmla="val 1160"/>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sp>
        <p:nvSpPr>
          <p:cNvPr id="174" name="Text 5"/>
          <p:cNvSpPr txBox="1"/>
          <p:nvPr/>
        </p:nvSpPr>
        <p:spPr>
          <a:xfrm>
            <a:off x="10410111" y="2401372"/>
            <a:ext cx="2183164" cy="3225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b="1" spc="-21" sz="2000">
                <a:solidFill>
                  <a:srgbClr val="3D3838"/>
                </a:solidFill>
                <a:latin typeface="Montserrat Bold"/>
                <a:ea typeface="Montserrat Bold"/>
                <a:cs typeface="Montserrat Bold"/>
                <a:sym typeface="Montserrat Bold"/>
              </a:defRPr>
            </a:lvl1pPr>
          </a:lstStyle>
          <a:p>
            <a:pPr/>
            <a:r>
              <a:t>Adaptive Learning</a:t>
            </a:r>
          </a:p>
        </p:txBody>
      </p:sp>
      <p:sp>
        <p:nvSpPr>
          <p:cNvPr id="175" name="Text 6"/>
          <p:cNvSpPr txBox="1"/>
          <p:nvPr/>
        </p:nvSpPr>
        <p:spPr>
          <a:xfrm>
            <a:off x="10410111" y="2875002"/>
            <a:ext cx="3122180" cy="16984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a:solidFill>
                  <a:srgbClr val="3D3838"/>
                </a:solidFill>
                <a:latin typeface="Source Sans Pro"/>
                <a:ea typeface="Source Sans Pro"/>
                <a:cs typeface="Source Sans Pro"/>
                <a:sym typeface="Source Sans Pro"/>
              </a:defRPr>
            </a:lvl1pPr>
          </a:lstStyle>
          <a:p>
            <a:pPr/>
            <a:r>
              <a:t>Traditional rule-based systems are often inadequate. Machine learning, however, can learn from patterns and anomalies, adapting to new fraud tactics.</a:t>
            </a:r>
          </a:p>
        </p:txBody>
      </p:sp>
      <p:sp>
        <p:nvSpPr>
          <p:cNvPr id="176" name="Shape 7"/>
          <p:cNvSpPr/>
          <p:nvPr/>
        </p:nvSpPr>
        <p:spPr>
          <a:xfrm>
            <a:off x="6350198" y="5434846"/>
            <a:ext cx="7416404" cy="1645686"/>
          </a:xfrm>
          <a:prstGeom prst="roundRect">
            <a:avLst>
              <a:gd name="adj" fmla="val 2137"/>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sp>
        <p:nvSpPr>
          <p:cNvPr id="177" name="Text 8"/>
          <p:cNvSpPr txBox="1"/>
          <p:nvPr/>
        </p:nvSpPr>
        <p:spPr>
          <a:xfrm>
            <a:off x="6584632" y="5669279"/>
            <a:ext cx="1767501" cy="3225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b="1" spc="-21" sz="2000">
                <a:solidFill>
                  <a:srgbClr val="3D3838"/>
                </a:solidFill>
                <a:latin typeface="Montserrat Bold"/>
                <a:ea typeface="Montserrat Bold"/>
                <a:cs typeface="Montserrat Bold"/>
                <a:sym typeface="Montserrat Bold"/>
              </a:defRPr>
            </a:lvl1pPr>
          </a:lstStyle>
          <a:p>
            <a:pPr/>
            <a:r>
              <a:t>Boosting Trust</a:t>
            </a:r>
          </a:p>
        </p:txBody>
      </p:sp>
      <p:sp>
        <p:nvSpPr>
          <p:cNvPr id="178" name="Text 9"/>
          <p:cNvSpPr txBox="1"/>
          <p:nvPr/>
        </p:nvSpPr>
        <p:spPr>
          <a:xfrm>
            <a:off x="6584632" y="6142911"/>
            <a:ext cx="6947536" cy="10126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a:solidFill>
                  <a:srgbClr val="3D3838"/>
                </a:solidFill>
                <a:latin typeface="Source Sans Pro"/>
                <a:ea typeface="Source Sans Pro"/>
                <a:cs typeface="Source Sans Pro"/>
                <a:sym typeface="Source Sans Pro"/>
              </a:defRPr>
            </a:lvl1pPr>
          </a:lstStyle>
          <a:p>
            <a:pPr/>
            <a:r>
              <a:t>By preventing losses, machine learning-based fraud detection helps to boost trust in digital systems, encouraging greater adoption and usage.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0" name="Image 0" descr="Image 0"/>
          <p:cNvPicPr>
            <a:picLocks noChangeAspect="1"/>
          </p:cNvPicPr>
          <p:nvPr/>
        </p:nvPicPr>
        <p:blipFill>
          <a:blip r:embed="rId3">
            <a:extLst/>
          </a:blip>
          <a:stretch>
            <a:fillRect/>
          </a:stretch>
        </p:blipFill>
        <p:spPr>
          <a:xfrm>
            <a:off x="9144000" y="0"/>
            <a:ext cx="5486400" cy="8229600"/>
          </a:xfrm>
          <a:prstGeom prst="rect">
            <a:avLst/>
          </a:prstGeom>
          <a:ln w="12700">
            <a:miter lim="400000"/>
          </a:ln>
        </p:spPr>
      </p:pic>
      <p:sp>
        <p:nvSpPr>
          <p:cNvPr id="181" name="Text 0"/>
          <p:cNvSpPr txBox="1"/>
          <p:nvPr/>
        </p:nvSpPr>
        <p:spPr>
          <a:xfrm>
            <a:off x="863796" y="795097"/>
            <a:ext cx="4514162"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pc="-44" sz="4400">
                <a:latin typeface="Montserrat Bold"/>
                <a:ea typeface="Montserrat Bold"/>
                <a:cs typeface="Montserrat Bold"/>
                <a:sym typeface="Montserrat Bold"/>
              </a:defRPr>
            </a:lvl1pPr>
          </a:lstStyle>
          <a:p>
            <a:pPr/>
            <a:r>
              <a:t>Literature Survey</a:t>
            </a:r>
          </a:p>
        </p:txBody>
      </p:sp>
      <p:pic>
        <p:nvPicPr>
          <p:cNvPr id="182" name="Image 1" descr="Image 1"/>
          <p:cNvPicPr>
            <a:picLocks noChangeAspect="1"/>
          </p:cNvPicPr>
          <p:nvPr/>
        </p:nvPicPr>
        <p:blipFill>
          <a:blip r:embed="rId4">
            <a:extLst/>
          </a:blip>
          <a:stretch>
            <a:fillRect/>
          </a:stretch>
        </p:blipFill>
        <p:spPr>
          <a:xfrm>
            <a:off x="863796" y="1909640"/>
            <a:ext cx="616986" cy="616986"/>
          </a:xfrm>
          <a:prstGeom prst="rect">
            <a:avLst/>
          </a:prstGeom>
          <a:ln w="12700">
            <a:miter lim="400000"/>
          </a:ln>
        </p:spPr>
      </p:pic>
      <p:sp>
        <p:nvSpPr>
          <p:cNvPr id="183" name="Text 1"/>
          <p:cNvSpPr txBox="1"/>
          <p:nvPr/>
        </p:nvSpPr>
        <p:spPr>
          <a:xfrm>
            <a:off x="1727597" y="1866543"/>
            <a:ext cx="1656118"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22" sz="2200">
                <a:solidFill>
                  <a:srgbClr val="3D3838"/>
                </a:solidFill>
                <a:latin typeface="Montserrat Bold"/>
                <a:ea typeface="Montserrat Bold"/>
                <a:cs typeface="Montserrat Bold"/>
                <a:sym typeface="Montserrat Bold"/>
              </a:defRPr>
            </a:lvl1pPr>
          </a:lstStyle>
          <a:p>
            <a:pPr/>
            <a:r>
              <a:t>Past Studies</a:t>
            </a:r>
          </a:p>
        </p:txBody>
      </p:sp>
      <p:sp>
        <p:nvSpPr>
          <p:cNvPr id="184" name="Text 2"/>
          <p:cNvSpPr txBox="1"/>
          <p:nvPr/>
        </p:nvSpPr>
        <p:spPr>
          <a:xfrm>
            <a:off x="1727597" y="2365175"/>
            <a:ext cx="6552605" cy="7184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1900">
                <a:solidFill>
                  <a:srgbClr val="3D3838"/>
                </a:solidFill>
                <a:latin typeface="Source Sans Pro"/>
                <a:ea typeface="Source Sans Pro"/>
                <a:cs typeface="Source Sans Pro"/>
                <a:sym typeface="Source Sans Pro"/>
              </a:defRPr>
            </a:lvl1pPr>
          </a:lstStyle>
          <a:p>
            <a:pPr/>
            <a:r>
              <a:t>Previous research has explored methods like SVM, KNN, and Decision Trees for fraud detection.</a:t>
            </a:r>
          </a:p>
        </p:txBody>
      </p:sp>
      <p:pic>
        <p:nvPicPr>
          <p:cNvPr id="185" name="Image 2" descr="Image 2"/>
          <p:cNvPicPr>
            <a:picLocks noChangeAspect="1"/>
          </p:cNvPicPr>
          <p:nvPr/>
        </p:nvPicPr>
        <p:blipFill>
          <a:blip r:embed="rId5">
            <a:extLst/>
          </a:blip>
          <a:stretch>
            <a:fillRect/>
          </a:stretch>
        </p:blipFill>
        <p:spPr>
          <a:xfrm>
            <a:off x="863796" y="3889057"/>
            <a:ext cx="616986" cy="616986"/>
          </a:xfrm>
          <a:prstGeom prst="rect">
            <a:avLst/>
          </a:prstGeom>
          <a:ln w="12700">
            <a:miter lim="400000"/>
          </a:ln>
        </p:spPr>
      </p:pic>
      <p:sp>
        <p:nvSpPr>
          <p:cNvPr id="186" name="Text 3"/>
          <p:cNvSpPr txBox="1"/>
          <p:nvPr/>
        </p:nvSpPr>
        <p:spPr>
          <a:xfrm>
            <a:off x="1727597" y="3845957"/>
            <a:ext cx="1671807"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22" sz="2200">
                <a:solidFill>
                  <a:srgbClr val="3D3838"/>
                </a:solidFill>
                <a:latin typeface="Montserrat Bold"/>
                <a:ea typeface="Montserrat Bold"/>
                <a:cs typeface="Montserrat Bold"/>
                <a:sym typeface="Montserrat Bold"/>
              </a:defRPr>
            </a:lvl1pPr>
          </a:lstStyle>
          <a:p>
            <a:pPr/>
            <a:r>
              <a:t>Major Issues</a:t>
            </a:r>
          </a:p>
        </p:txBody>
      </p:sp>
      <p:sp>
        <p:nvSpPr>
          <p:cNvPr id="187" name="Text 4"/>
          <p:cNvSpPr txBox="1"/>
          <p:nvPr/>
        </p:nvSpPr>
        <p:spPr>
          <a:xfrm>
            <a:off x="1727597" y="4344591"/>
            <a:ext cx="6552605" cy="7184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1900">
                <a:solidFill>
                  <a:srgbClr val="3D3838"/>
                </a:solidFill>
                <a:latin typeface="Source Sans Pro"/>
                <a:ea typeface="Source Sans Pro"/>
                <a:cs typeface="Source Sans Pro"/>
                <a:sym typeface="Source Sans Pro"/>
              </a:defRPr>
            </a:lvl1pPr>
          </a:lstStyle>
          <a:p>
            <a:pPr/>
            <a:r>
              <a:t>Common challenges include data imbalance, overfitting, and model complexity, which can degrade performance.</a:t>
            </a:r>
          </a:p>
        </p:txBody>
      </p:sp>
      <p:pic>
        <p:nvPicPr>
          <p:cNvPr id="188" name="Image 3" descr="Image 3"/>
          <p:cNvPicPr>
            <a:picLocks noChangeAspect="1"/>
          </p:cNvPicPr>
          <p:nvPr/>
        </p:nvPicPr>
        <p:blipFill>
          <a:blip r:embed="rId6">
            <a:extLst/>
          </a:blip>
          <a:stretch>
            <a:fillRect/>
          </a:stretch>
        </p:blipFill>
        <p:spPr>
          <a:xfrm>
            <a:off x="863796" y="5868472"/>
            <a:ext cx="616986" cy="616986"/>
          </a:xfrm>
          <a:prstGeom prst="rect">
            <a:avLst/>
          </a:prstGeom>
          <a:ln w="12700">
            <a:miter lim="400000"/>
          </a:ln>
        </p:spPr>
      </p:pic>
      <p:sp>
        <p:nvSpPr>
          <p:cNvPr id="189" name="Text 5"/>
          <p:cNvSpPr txBox="1"/>
          <p:nvPr/>
        </p:nvSpPr>
        <p:spPr>
          <a:xfrm>
            <a:off x="1727597" y="5825371"/>
            <a:ext cx="2723737"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22" sz="2200">
                <a:solidFill>
                  <a:srgbClr val="3D3838"/>
                </a:solidFill>
                <a:latin typeface="Montserrat Bold"/>
                <a:ea typeface="Montserrat Bold"/>
                <a:cs typeface="Montserrat Bold"/>
                <a:sym typeface="Montserrat Bold"/>
              </a:defRPr>
            </a:lvl1pPr>
          </a:lstStyle>
          <a:p>
            <a:pPr/>
            <a:r>
              <a:t>Performance Metrics</a:t>
            </a:r>
          </a:p>
        </p:txBody>
      </p:sp>
      <p:sp>
        <p:nvSpPr>
          <p:cNvPr id="190" name="Text 6"/>
          <p:cNvSpPr txBox="1"/>
          <p:nvPr/>
        </p:nvSpPr>
        <p:spPr>
          <a:xfrm>
            <a:off x="1727597" y="6324005"/>
            <a:ext cx="6552605" cy="3501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1900">
                <a:solidFill>
                  <a:srgbClr val="3D3838"/>
                </a:solidFill>
                <a:latin typeface="Source Sans Pro"/>
                <a:ea typeface="Source Sans Pro"/>
                <a:cs typeface="Source Sans Pro"/>
                <a:sym typeface="Source Sans Pro"/>
              </a:defRPr>
            </a:lvl1pPr>
          </a:lstStyle>
          <a:p>
            <a:pPr/>
            <a:r>
              <a:t>Reported performance ranged from 85% to 95% accuracy.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2" name="Image 0" descr="Image 0"/>
          <p:cNvPicPr>
            <a:picLocks noChangeAspect="1"/>
          </p:cNvPicPr>
          <p:nvPr/>
        </p:nvPicPr>
        <p:blipFill>
          <a:blip r:embed="rId3">
            <a:extLst/>
          </a:blip>
          <a:stretch>
            <a:fillRect/>
          </a:stretch>
        </p:blipFill>
        <p:spPr>
          <a:xfrm>
            <a:off x="9144000" y="0"/>
            <a:ext cx="5486400" cy="8229600"/>
          </a:xfrm>
          <a:prstGeom prst="rect">
            <a:avLst/>
          </a:prstGeom>
          <a:ln w="12700">
            <a:miter lim="400000"/>
          </a:ln>
        </p:spPr>
      </p:pic>
      <p:sp>
        <p:nvSpPr>
          <p:cNvPr id="193" name="Text 0"/>
          <p:cNvSpPr txBox="1"/>
          <p:nvPr/>
        </p:nvSpPr>
        <p:spPr>
          <a:xfrm>
            <a:off x="793787" y="2240875"/>
            <a:ext cx="5817891"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030303"/>
                </a:solidFill>
                <a:latin typeface="DM Sans Semi Bold"/>
                <a:ea typeface="DM Sans Semi Bold"/>
                <a:cs typeface="DM Sans Semi Bold"/>
                <a:sym typeface="DM Sans Semi Bold"/>
              </a:defRPr>
            </a:lvl1pPr>
          </a:lstStyle>
          <a:p>
            <a:pPr/>
            <a:r>
              <a:t>Existing Methodology</a:t>
            </a:r>
          </a:p>
        </p:txBody>
      </p:sp>
      <p:sp>
        <p:nvSpPr>
          <p:cNvPr id="194" name="Text 1"/>
          <p:cNvSpPr txBox="1"/>
          <p:nvPr/>
        </p:nvSpPr>
        <p:spPr>
          <a:xfrm>
            <a:off x="793790" y="3344486"/>
            <a:ext cx="7556421" cy="3341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2800"/>
              </a:lnSpc>
              <a:buSzPct val="100000"/>
              <a:buChar char="•"/>
              <a:defRPr sz="1700">
                <a:solidFill>
                  <a:srgbClr val="464646"/>
                </a:solidFill>
                <a:latin typeface="Inter Medium"/>
                <a:ea typeface="Inter Medium"/>
                <a:cs typeface="Inter Medium"/>
                <a:sym typeface="Inter Medium"/>
              </a:defRPr>
            </a:lvl1pPr>
          </a:lstStyle>
          <a:p>
            <a:pPr/>
            <a:r>
              <a:t>The existing system is detecting the fraud after fraud has been happen.</a:t>
            </a:r>
          </a:p>
        </p:txBody>
      </p:sp>
      <p:sp>
        <p:nvSpPr>
          <p:cNvPr id="195" name="Text 2"/>
          <p:cNvSpPr txBox="1"/>
          <p:nvPr/>
        </p:nvSpPr>
        <p:spPr>
          <a:xfrm>
            <a:off x="793790" y="3948102"/>
            <a:ext cx="7556421" cy="10453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2800"/>
              </a:lnSpc>
              <a:buSzPct val="100000"/>
              <a:buChar char="•"/>
              <a:defRPr sz="1700">
                <a:solidFill>
                  <a:srgbClr val="464646"/>
                </a:solidFill>
                <a:latin typeface="Inter Medium"/>
                <a:ea typeface="Inter Medium"/>
                <a:cs typeface="Inter Medium"/>
                <a:sym typeface="Inter Medium"/>
              </a:defRPr>
            </a:lvl1pPr>
          </a:lstStyle>
          <a:p>
            <a:pPr/>
            <a:r>
              <a:t>Existing system maintain the large amount of data when customer comes to know about inconsistency in transaction, he/she made complaint and then fraud detection system start it working.</a:t>
            </a:r>
          </a:p>
        </p:txBody>
      </p:sp>
      <p:sp>
        <p:nvSpPr>
          <p:cNvPr id="196" name="Text 3"/>
          <p:cNvSpPr txBox="1"/>
          <p:nvPr/>
        </p:nvSpPr>
        <p:spPr>
          <a:xfrm>
            <a:off x="793790" y="5262919"/>
            <a:ext cx="7556421"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2800"/>
              </a:lnSpc>
              <a:buSzPct val="100000"/>
              <a:buChar char="•"/>
              <a:defRPr sz="1700">
                <a:solidFill>
                  <a:srgbClr val="464646"/>
                </a:solidFill>
                <a:latin typeface="Inter Medium"/>
                <a:ea typeface="Inter Medium"/>
                <a:cs typeface="Inter Medium"/>
                <a:sym typeface="Inter Medium"/>
              </a:defRPr>
            </a:lvl1pPr>
          </a:lstStyle>
          <a:p>
            <a:pPr/>
            <a:r>
              <a:t>In case of existing system there is no confirmation of recovery of fraud and customers satisfaction.</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8" name="Image 0" descr="Image 0"/>
          <p:cNvPicPr>
            <a:picLocks noChangeAspect="1"/>
          </p:cNvPicPr>
          <p:nvPr/>
        </p:nvPicPr>
        <p:blipFill>
          <a:blip r:embed="rId3">
            <a:extLst/>
          </a:blip>
          <a:stretch>
            <a:fillRect/>
          </a:stretch>
        </p:blipFill>
        <p:spPr>
          <a:xfrm>
            <a:off x="9144000" y="0"/>
            <a:ext cx="5486400" cy="8229600"/>
          </a:xfrm>
          <a:prstGeom prst="rect">
            <a:avLst/>
          </a:prstGeom>
          <a:ln w="12700">
            <a:miter lim="400000"/>
          </a:ln>
        </p:spPr>
      </p:pic>
      <p:sp>
        <p:nvSpPr>
          <p:cNvPr id="199" name="Text 0"/>
          <p:cNvSpPr txBox="1"/>
          <p:nvPr/>
        </p:nvSpPr>
        <p:spPr>
          <a:xfrm>
            <a:off x="863797" y="1069061"/>
            <a:ext cx="7416404" cy="95630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800"/>
              </a:lnSpc>
              <a:defRPr b="1" spc="-31" sz="3000">
                <a:latin typeface="Montserrat Bold"/>
                <a:ea typeface="Montserrat Bold"/>
                <a:cs typeface="Montserrat Bold"/>
                <a:sym typeface="Montserrat Bold"/>
              </a:defRPr>
            </a:lvl1pPr>
          </a:lstStyle>
          <a:p>
            <a:pPr/>
            <a:r>
              <a:t>Proposed Methodology and Project Modules</a:t>
            </a:r>
          </a:p>
        </p:txBody>
      </p:sp>
      <p:sp>
        <p:nvSpPr>
          <p:cNvPr id="200" name="Shape 1"/>
          <p:cNvSpPr/>
          <p:nvPr/>
        </p:nvSpPr>
        <p:spPr>
          <a:xfrm>
            <a:off x="1058107" y="2309690"/>
            <a:ext cx="22864" cy="4850730"/>
          </a:xfrm>
          <a:prstGeom prst="roundRect">
            <a:avLst>
              <a:gd name="adj" fmla="val 50000"/>
            </a:avLst>
          </a:prstGeom>
          <a:solidFill>
            <a:srgbClr val="D8D4D4"/>
          </a:solidFill>
          <a:ln w="12700">
            <a:miter lim="400000"/>
          </a:ln>
        </p:spPr>
        <p:txBody>
          <a:bodyPr lIns="45718" tIns="45718" rIns="45718" bIns="45718"/>
          <a:lstStyle/>
          <a:p>
            <a:pPr>
              <a:defRPr>
                <a:latin typeface="+mn-lt"/>
                <a:ea typeface="+mn-ea"/>
                <a:cs typeface="+mn-cs"/>
                <a:sym typeface="Calibri"/>
              </a:defRPr>
            </a:pPr>
          </a:p>
        </p:txBody>
      </p:sp>
      <p:sp>
        <p:nvSpPr>
          <p:cNvPr id="201" name="Shape 2"/>
          <p:cNvSpPr/>
          <p:nvPr/>
        </p:nvSpPr>
        <p:spPr>
          <a:xfrm>
            <a:off x="1229616" y="2686883"/>
            <a:ext cx="518283" cy="22864"/>
          </a:xfrm>
          <a:prstGeom prst="roundRect">
            <a:avLst>
              <a:gd name="adj" fmla="val 50000"/>
            </a:avLst>
          </a:prstGeom>
          <a:solidFill>
            <a:srgbClr val="D8D4D4"/>
          </a:solidFill>
          <a:ln w="12700">
            <a:miter lim="400000"/>
          </a:ln>
        </p:spPr>
        <p:txBody>
          <a:bodyPr lIns="45718" tIns="45718" rIns="45718" bIns="45718"/>
          <a:lstStyle/>
          <a:p>
            <a:pPr>
              <a:defRPr>
                <a:latin typeface="+mn-lt"/>
                <a:ea typeface="+mn-ea"/>
                <a:cs typeface="+mn-cs"/>
                <a:sym typeface="Calibri"/>
              </a:defRPr>
            </a:pPr>
          </a:p>
        </p:txBody>
      </p:sp>
      <p:sp>
        <p:nvSpPr>
          <p:cNvPr id="202" name="Shape 3"/>
          <p:cNvSpPr/>
          <p:nvPr/>
        </p:nvSpPr>
        <p:spPr>
          <a:xfrm>
            <a:off x="863739" y="2504002"/>
            <a:ext cx="388743" cy="388742"/>
          </a:xfrm>
          <a:prstGeom prst="roundRect">
            <a:avLst>
              <a:gd name="adj" fmla="val 6667"/>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pic>
        <p:nvPicPr>
          <p:cNvPr id="203" name="Image 1" descr="Image 1"/>
          <p:cNvPicPr>
            <a:picLocks noChangeAspect="1"/>
          </p:cNvPicPr>
          <p:nvPr/>
        </p:nvPicPr>
        <p:blipFill>
          <a:blip r:embed="rId4">
            <a:extLst/>
          </a:blip>
          <a:stretch>
            <a:fillRect/>
          </a:stretch>
        </p:blipFill>
        <p:spPr>
          <a:xfrm>
            <a:off x="940295" y="2551090"/>
            <a:ext cx="235510" cy="294446"/>
          </a:xfrm>
          <a:prstGeom prst="rect">
            <a:avLst/>
          </a:prstGeom>
          <a:ln w="12700">
            <a:miter lim="400000"/>
          </a:ln>
        </p:spPr>
      </p:pic>
      <p:sp>
        <p:nvSpPr>
          <p:cNvPr id="204" name="Text 4"/>
          <p:cNvSpPr txBox="1"/>
          <p:nvPr/>
        </p:nvSpPr>
        <p:spPr>
          <a:xfrm>
            <a:off x="1922026" y="2482450"/>
            <a:ext cx="1506686" cy="2368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spc="-15" sz="1500">
                <a:solidFill>
                  <a:srgbClr val="3D3838"/>
                </a:solidFill>
                <a:latin typeface="Montserrat Bold"/>
                <a:ea typeface="Montserrat Bold"/>
                <a:cs typeface="Montserrat Bold"/>
                <a:sym typeface="Montserrat Bold"/>
              </a:defRPr>
            </a:lvl1pPr>
          </a:lstStyle>
          <a:p>
            <a:pPr/>
            <a:r>
              <a:t>Data Preparation</a:t>
            </a:r>
          </a:p>
        </p:txBody>
      </p:sp>
      <p:sp>
        <p:nvSpPr>
          <p:cNvPr id="205" name="Text 5"/>
          <p:cNvSpPr txBox="1"/>
          <p:nvPr/>
        </p:nvSpPr>
        <p:spPr>
          <a:xfrm>
            <a:off x="1922022" y="2831425"/>
            <a:ext cx="6294079" cy="2411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sz="1300">
                <a:solidFill>
                  <a:srgbClr val="3D3838"/>
                </a:solidFill>
                <a:latin typeface="Source Sans Pro"/>
                <a:ea typeface="Source Sans Pro"/>
                <a:cs typeface="Source Sans Pro"/>
                <a:sym typeface="Source Sans Pro"/>
              </a:defRPr>
            </a:lvl1pPr>
          </a:lstStyle>
          <a:p>
            <a:pPr/>
            <a:r>
              <a:t>We began by loading and cleaning the dataset to ensure data quality and consistency.</a:t>
            </a:r>
          </a:p>
        </p:txBody>
      </p:sp>
      <p:sp>
        <p:nvSpPr>
          <p:cNvPr id="206" name="Shape 6"/>
          <p:cNvSpPr/>
          <p:nvPr/>
        </p:nvSpPr>
        <p:spPr>
          <a:xfrm>
            <a:off x="1229616" y="3813214"/>
            <a:ext cx="518283" cy="22864"/>
          </a:xfrm>
          <a:prstGeom prst="roundRect">
            <a:avLst>
              <a:gd name="adj" fmla="val 50000"/>
            </a:avLst>
          </a:prstGeom>
          <a:solidFill>
            <a:srgbClr val="D8D4D4"/>
          </a:solidFill>
          <a:ln w="12700">
            <a:miter lim="400000"/>
          </a:ln>
        </p:spPr>
        <p:txBody>
          <a:bodyPr lIns="45718" tIns="45718" rIns="45718" bIns="45718"/>
          <a:lstStyle/>
          <a:p>
            <a:pPr>
              <a:defRPr>
                <a:latin typeface="+mn-lt"/>
                <a:ea typeface="+mn-ea"/>
                <a:cs typeface="+mn-cs"/>
                <a:sym typeface="Calibri"/>
              </a:defRPr>
            </a:pPr>
          </a:p>
        </p:txBody>
      </p:sp>
      <p:sp>
        <p:nvSpPr>
          <p:cNvPr id="207" name="Shape 7"/>
          <p:cNvSpPr/>
          <p:nvPr/>
        </p:nvSpPr>
        <p:spPr>
          <a:xfrm>
            <a:off x="863739" y="3630333"/>
            <a:ext cx="388743" cy="388743"/>
          </a:xfrm>
          <a:prstGeom prst="roundRect">
            <a:avLst>
              <a:gd name="adj" fmla="val 6667"/>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pic>
        <p:nvPicPr>
          <p:cNvPr id="208" name="Image 2" descr="Image 2"/>
          <p:cNvPicPr>
            <a:picLocks noChangeAspect="1"/>
          </p:cNvPicPr>
          <p:nvPr/>
        </p:nvPicPr>
        <p:blipFill>
          <a:blip r:embed="rId5">
            <a:extLst/>
          </a:blip>
          <a:stretch>
            <a:fillRect/>
          </a:stretch>
        </p:blipFill>
        <p:spPr>
          <a:xfrm>
            <a:off x="940295" y="3677422"/>
            <a:ext cx="235510" cy="294446"/>
          </a:xfrm>
          <a:prstGeom prst="rect">
            <a:avLst/>
          </a:prstGeom>
          <a:ln w="12700">
            <a:miter lim="400000"/>
          </a:ln>
        </p:spPr>
      </p:pic>
      <p:sp>
        <p:nvSpPr>
          <p:cNvPr id="209" name="Text 8"/>
          <p:cNvSpPr txBox="1"/>
          <p:nvPr/>
        </p:nvSpPr>
        <p:spPr>
          <a:xfrm>
            <a:off x="1922026" y="3608782"/>
            <a:ext cx="2227259" cy="2368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spc="-15" sz="1500">
                <a:solidFill>
                  <a:srgbClr val="3D3838"/>
                </a:solidFill>
                <a:latin typeface="Montserrat Bold"/>
                <a:ea typeface="Montserrat Bold"/>
                <a:cs typeface="Montserrat Bold"/>
                <a:sym typeface="Montserrat Bold"/>
              </a:defRPr>
            </a:lvl1pPr>
          </a:lstStyle>
          <a:p>
            <a:pPr/>
            <a:r>
              <a:t>EDA and Feature Scaling</a:t>
            </a:r>
          </a:p>
        </p:txBody>
      </p:sp>
      <p:sp>
        <p:nvSpPr>
          <p:cNvPr id="210" name="Text 9"/>
          <p:cNvSpPr txBox="1"/>
          <p:nvPr/>
        </p:nvSpPr>
        <p:spPr>
          <a:xfrm>
            <a:off x="1922022" y="3957756"/>
            <a:ext cx="6358184" cy="49517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000"/>
              </a:lnSpc>
              <a:defRPr sz="1300">
                <a:solidFill>
                  <a:srgbClr val="3D3838"/>
                </a:solidFill>
                <a:latin typeface="Source Sans Pro"/>
                <a:ea typeface="Source Sans Pro"/>
                <a:cs typeface="Source Sans Pro"/>
                <a:sym typeface="Source Sans Pro"/>
              </a:defRPr>
            </a:lvl1pPr>
          </a:lstStyle>
          <a:p>
            <a:pPr/>
            <a:r>
              <a:t>Exploratory Data Analysis (EDA) was performed, and feature scaling was applied using StandardScaler to normalize the data.</a:t>
            </a:r>
          </a:p>
        </p:txBody>
      </p:sp>
      <p:sp>
        <p:nvSpPr>
          <p:cNvPr id="211" name="Shape 10"/>
          <p:cNvSpPr/>
          <p:nvPr/>
        </p:nvSpPr>
        <p:spPr>
          <a:xfrm>
            <a:off x="1229616" y="5198626"/>
            <a:ext cx="518283" cy="22864"/>
          </a:xfrm>
          <a:prstGeom prst="roundRect">
            <a:avLst>
              <a:gd name="adj" fmla="val 50000"/>
            </a:avLst>
          </a:prstGeom>
          <a:solidFill>
            <a:srgbClr val="D8D4D4"/>
          </a:solidFill>
          <a:ln w="12700">
            <a:miter lim="400000"/>
          </a:ln>
        </p:spPr>
        <p:txBody>
          <a:bodyPr lIns="45718" tIns="45718" rIns="45718" bIns="45718"/>
          <a:lstStyle/>
          <a:p>
            <a:pPr>
              <a:defRPr>
                <a:latin typeface="+mn-lt"/>
                <a:ea typeface="+mn-ea"/>
                <a:cs typeface="+mn-cs"/>
                <a:sym typeface="Calibri"/>
              </a:defRPr>
            </a:pPr>
          </a:p>
        </p:txBody>
      </p:sp>
      <p:sp>
        <p:nvSpPr>
          <p:cNvPr id="212" name="Shape 11"/>
          <p:cNvSpPr/>
          <p:nvPr/>
        </p:nvSpPr>
        <p:spPr>
          <a:xfrm>
            <a:off x="863739" y="5015746"/>
            <a:ext cx="388743" cy="388743"/>
          </a:xfrm>
          <a:prstGeom prst="roundRect">
            <a:avLst>
              <a:gd name="adj" fmla="val 6667"/>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pic>
        <p:nvPicPr>
          <p:cNvPr id="213" name="Image 3" descr="Image 3"/>
          <p:cNvPicPr>
            <a:picLocks noChangeAspect="1"/>
          </p:cNvPicPr>
          <p:nvPr/>
        </p:nvPicPr>
        <p:blipFill>
          <a:blip r:embed="rId6">
            <a:extLst/>
          </a:blip>
          <a:stretch>
            <a:fillRect/>
          </a:stretch>
        </p:blipFill>
        <p:spPr>
          <a:xfrm>
            <a:off x="940295" y="5062835"/>
            <a:ext cx="235510" cy="294446"/>
          </a:xfrm>
          <a:prstGeom prst="rect">
            <a:avLst/>
          </a:prstGeom>
          <a:ln w="12700">
            <a:miter lim="400000"/>
          </a:ln>
        </p:spPr>
      </p:pic>
      <p:sp>
        <p:nvSpPr>
          <p:cNvPr id="214" name="Text 12"/>
          <p:cNvSpPr txBox="1"/>
          <p:nvPr/>
        </p:nvSpPr>
        <p:spPr>
          <a:xfrm>
            <a:off x="1922026" y="4994195"/>
            <a:ext cx="1330228" cy="2368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spc="-15" sz="1500">
                <a:solidFill>
                  <a:srgbClr val="3D3838"/>
                </a:solidFill>
                <a:latin typeface="Montserrat Bold"/>
                <a:ea typeface="Montserrat Bold"/>
                <a:cs typeface="Montserrat Bold"/>
                <a:sym typeface="Montserrat Bold"/>
              </a:defRPr>
            </a:lvl1pPr>
          </a:lstStyle>
          <a:p>
            <a:pPr/>
            <a:r>
              <a:t>Model Training</a:t>
            </a:r>
          </a:p>
        </p:txBody>
      </p:sp>
      <p:sp>
        <p:nvSpPr>
          <p:cNvPr id="215" name="Text 13"/>
          <p:cNvSpPr txBox="1"/>
          <p:nvPr/>
        </p:nvSpPr>
        <p:spPr>
          <a:xfrm>
            <a:off x="1922022" y="5343168"/>
            <a:ext cx="6418710" cy="2411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sz="1300">
                <a:solidFill>
                  <a:srgbClr val="3D3838"/>
                </a:solidFill>
                <a:latin typeface="Source Sans Pro"/>
                <a:ea typeface="Source Sans Pro"/>
                <a:cs typeface="Source Sans Pro"/>
                <a:sym typeface="Source Sans Pro"/>
              </a:defRPr>
            </a:lvl1pPr>
          </a:lstStyle>
          <a:p>
            <a:pPr/>
            <a:r>
              <a:t>Logistic Regression and Decision Tree models were trained using the prepared dataset.</a:t>
            </a:r>
          </a:p>
        </p:txBody>
      </p:sp>
      <p:sp>
        <p:nvSpPr>
          <p:cNvPr id="216" name="Shape 14"/>
          <p:cNvSpPr/>
          <p:nvPr/>
        </p:nvSpPr>
        <p:spPr>
          <a:xfrm>
            <a:off x="1229616" y="6324956"/>
            <a:ext cx="518283" cy="22864"/>
          </a:xfrm>
          <a:prstGeom prst="roundRect">
            <a:avLst>
              <a:gd name="adj" fmla="val 50000"/>
            </a:avLst>
          </a:prstGeom>
          <a:solidFill>
            <a:srgbClr val="D8D4D4"/>
          </a:solidFill>
          <a:ln w="12700">
            <a:miter lim="400000"/>
          </a:ln>
        </p:spPr>
        <p:txBody>
          <a:bodyPr lIns="45718" tIns="45718" rIns="45718" bIns="45718"/>
          <a:lstStyle/>
          <a:p>
            <a:pPr>
              <a:defRPr>
                <a:latin typeface="+mn-lt"/>
                <a:ea typeface="+mn-ea"/>
                <a:cs typeface="+mn-cs"/>
                <a:sym typeface="Calibri"/>
              </a:defRPr>
            </a:pPr>
          </a:p>
        </p:txBody>
      </p:sp>
      <p:sp>
        <p:nvSpPr>
          <p:cNvPr id="217" name="Shape 15"/>
          <p:cNvSpPr/>
          <p:nvPr/>
        </p:nvSpPr>
        <p:spPr>
          <a:xfrm>
            <a:off x="863739" y="6142077"/>
            <a:ext cx="388743" cy="388743"/>
          </a:xfrm>
          <a:prstGeom prst="roundRect">
            <a:avLst>
              <a:gd name="adj" fmla="val 6667"/>
            </a:avLst>
          </a:prstGeom>
          <a:solidFill>
            <a:srgbClr val="F2EEEE"/>
          </a:solidFill>
          <a:ln w="12700">
            <a:miter lim="400000"/>
          </a:ln>
        </p:spPr>
        <p:txBody>
          <a:bodyPr lIns="45718" tIns="45718" rIns="45718" bIns="45718"/>
          <a:lstStyle/>
          <a:p>
            <a:pPr>
              <a:defRPr>
                <a:latin typeface="+mn-lt"/>
                <a:ea typeface="+mn-ea"/>
                <a:cs typeface="+mn-cs"/>
                <a:sym typeface="Calibri"/>
              </a:defRPr>
            </a:pPr>
          </a:p>
        </p:txBody>
      </p:sp>
      <p:pic>
        <p:nvPicPr>
          <p:cNvPr id="218" name="Image 4" descr="Image 4"/>
          <p:cNvPicPr>
            <a:picLocks noChangeAspect="1"/>
          </p:cNvPicPr>
          <p:nvPr/>
        </p:nvPicPr>
        <p:blipFill>
          <a:blip r:embed="rId7">
            <a:extLst/>
          </a:blip>
          <a:stretch>
            <a:fillRect/>
          </a:stretch>
        </p:blipFill>
        <p:spPr>
          <a:xfrm>
            <a:off x="940295" y="6189166"/>
            <a:ext cx="235510" cy="294446"/>
          </a:xfrm>
          <a:prstGeom prst="rect">
            <a:avLst/>
          </a:prstGeom>
          <a:ln w="12700">
            <a:miter lim="400000"/>
          </a:ln>
        </p:spPr>
      </p:pic>
      <p:sp>
        <p:nvSpPr>
          <p:cNvPr id="219" name="Text 16"/>
          <p:cNvSpPr txBox="1"/>
          <p:nvPr/>
        </p:nvSpPr>
        <p:spPr>
          <a:xfrm>
            <a:off x="1922026" y="6120527"/>
            <a:ext cx="956941" cy="2368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spc="-15" sz="1500">
                <a:solidFill>
                  <a:srgbClr val="3D3838"/>
                </a:solidFill>
                <a:latin typeface="Montserrat Bold"/>
                <a:ea typeface="Montserrat Bold"/>
                <a:cs typeface="Montserrat Bold"/>
                <a:sym typeface="Montserrat Bold"/>
              </a:defRPr>
            </a:lvl1pPr>
          </a:lstStyle>
          <a:p>
            <a:pPr/>
            <a:r>
              <a:t>Evaluation</a:t>
            </a:r>
          </a:p>
        </p:txBody>
      </p:sp>
      <p:sp>
        <p:nvSpPr>
          <p:cNvPr id="220" name="Text 17"/>
          <p:cNvSpPr txBox="1"/>
          <p:nvPr/>
        </p:nvSpPr>
        <p:spPr>
          <a:xfrm>
            <a:off x="1922022" y="6469498"/>
            <a:ext cx="6358184" cy="49517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000"/>
              </a:lnSpc>
              <a:defRPr sz="1300">
                <a:solidFill>
                  <a:srgbClr val="3D3838"/>
                </a:solidFill>
                <a:latin typeface="Source Sans Pro"/>
                <a:ea typeface="Source Sans Pro"/>
                <a:cs typeface="Source Sans Pro"/>
                <a:sym typeface="Source Sans Pro"/>
              </a:defRPr>
            </a:lvl1pPr>
          </a:lstStyle>
          <a:p>
            <a:pPr/>
            <a:r>
              <a:t>The models were evaluated using accuracy metrics and detailed classification reports to assess their performance.</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22" name="Image 0" descr="Image 0"/>
          <p:cNvPicPr>
            <a:picLocks noChangeAspect="1"/>
          </p:cNvPicPr>
          <p:nvPr/>
        </p:nvPicPr>
        <p:blipFill>
          <a:blip r:embed="rId3">
            <a:extLst/>
          </a:blip>
          <a:stretch>
            <a:fillRect/>
          </a:stretch>
        </p:blipFill>
        <p:spPr>
          <a:xfrm>
            <a:off x="0" y="0"/>
            <a:ext cx="5486400" cy="8229600"/>
          </a:xfrm>
          <a:prstGeom prst="rect">
            <a:avLst/>
          </a:prstGeom>
          <a:ln w="12700">
            <a:miter lim="400000"/>
          </a:ln>
        </p:spPr>
      </p:pic>
      <p:sp>
        <p:nvSpPr>
          <p:cNvPr id="223" name="Text 0"/>
          <p:cNvSpPr txBox="1"/>
          <p:nvPr/>
        </p:nvSpPr>
        <p:spPr>
          <a:xfrm>
            <a:off x="6280189" y="2082281"/>
            <a:ext cx="5094834" cy="6873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030303"/>
                </a:solidFill>
                <a:latin typeface="DM Sans Semi Bold"/>
                <a:ea typeface="DM Sans Semi Bold"/>
                <a:cs typeface="DM Sans Semi Bold"/>
                <a:sym typeface="DM Sans Semi Bold"/>
              </a:defRPr>
            </a:lvl1pPr>
          </a:lstStyle>
          <a:p>
            <a:pPr/>
            <a:r>
              <a:t>Technologies Used</a:t>
            </a:r>
          </a:p>
        </p:txBody>
      </p:sp>
      <p:sp>
        <p:nvSpPr>
          <p:cNvPr id="224" name="Text 1"/>
          <p:cNvSpPr txBox="1"/>
          <p:nvPr/>
        </p:nvSpPr>
        <p:spPr>
          <a:xfrm>
            <a:off x="6280189" y="3131223"/>
            <a:ext cx="1027758"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464646"/>
                </a:solidFill>
                <a:latin typeface="Inter Medium"/>
                <a:ea typeface="Inter Medium"/>
                <a:cs typeface="Inter Medium"/>
                <a:sym typeface="Inter Medium"/>
              </a:defRPr>
            </a:lvl1pPr>
          </a:lstStyle>
          <a:p>
            <a:pPr/>
            <a:r>
              <a:t>Python</a:t>
            </a:r>
          </a:p>
        </p:txBody>
      </p:sp>
      <p:sp>
        <p:nvSpPr>
          <p:cNvPr id="225" name="Text 2"/>
          <p:cNvSpPr txBox="1"/>
          <p:nvPr/>
        </p:nvSpPr>
        <p:spPr>
          <a:xfrm>
            <a:off x="6280189" y="3573422"/>
            <a:ext cx="1087847"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464646"/>
                </a:solidFill>
                <a:latin typeface="Inter Medium"/>
                <a:ea typeface="Inter Medium"/>
                <a:cs typeface="Inter Medium"/>
                <a:sym typeface="Inter Medium"/>
              </a:defRPr>
            </a:lvl1pPr>
          </a:lstStyle>
          <a:p>
            <a:pPr/>
            <a:r>
              <a:t>Pandas</a:t>
            </a:r>
          </a:p>
        </p:txBody>
      </p:sp>
      <p:sp>
        <p:nvSpPr>
          <p:cNvPr id="226" name="Text 3"/>
          <p:cNvSpPr txBox="1"/>
          <p:nvPr/>
        </p:nvSpPr>
        <p:spPr>
          <a:xfrm>
            <a:off x="6280189" y="4015621"/>
            <a:ext cx="1063390"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464646"/>
                </a:solidFill>
                <a:latin typeface="Inter Medium"/>
                <a:ea typeface="Inter Medium"/>
                <a:cs typeface="Inter Medium"/>
                <a:sym typeface="Inter Medium"/>
              </a:defRPr>
            </a:lvl1pPr>
          </a:lstStyle>
          <a:p>
            <a:pPr/>
            <a:r>
              <a:t>NumPy</a:t>
            </a:r>
          </a:p>
        </p:txBody>
      </p:sp>
      <p:sp>
        <p:nvSpPr>
          <p:cNvPr id="227" name="Text 4"/>
          <p:cNvSpPr txBox="1"/>
          <p:nvPr/>
        </p:nvSpPr>
        <p:spPr>
          <a:xfrm>
            <a:off x="6280189" y="4457817"/>
            <a:ext cx="2419828"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464646"/>
                </a:solidFill>
                <a:latin typeface="Inter Medium"/>
                <a:ea typeface="Inter Medium"/>
                <a:cs typeface="Inter Medium"/>
                <a:sym typeface="Inter Medium"/>
              </a:defRPr>
            </a:lvl1pPr>
          </a:lstStyle>
          <a:p>
            <a:pPr/>
            <a:r>
              <a:t> Matplotlib &amp; Seaborn</a:t>
            </a:r>
          </a:p>
        </p:txBody>
      </p:sp>
      <p:sp>
        <p:nvSpPr>
          <p:cNvPr id="228" name="Text 5"/>
          <p:cNvSpPr txBox="1"/>
          <p:nvPr/>
        </p:nvSpPr>
        <p:spPr>
          <a:xfrm>
            <a:off x="6280189" y="4900017"/>
            <a:ext cx="2443126"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464646"/>
                </a:solidFill>
                <a:latin typeface="Inter Medium"/>
                <a:ea typeface="Inter Medium"/>
                <a:cs typeface="Inter Medium"/>
                <a:sym typeface="Inter Medium"/>
              </a:defRPr>
            </a:lvl1pPr>
          </a:lstStyle>
          <a:p>
            <a:pPr/>
            <a:r>
              <a:t> Scikit-learn (sklearn) </a:t>
            </a:r>
          </a:p>
        </p:txBody>
      </p:sp>
      <p:sp>
        <p:nvSpPr>
          <p:cNvPr id="229" name="Text 6"/>
          <p:cNvSpPr txBox="1"/>
          <p:nvPr/>
        </p:nvSpPr>
        <p:spPr>
          <a:xfrm>
            <a:off x="6280189" y="5342215"/>
            <a:ext cx="2107785"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464646"/>
                </a:solidFill>
                <a:latin typeface="Inter Medium"/>
                <a:ea typeface="Inter Medium"/>
                <a:cs typeface="Inter Medium"/>
                <a:sym typeface="Inter Medium"/>
              </a:defRPr>
            </a:lvl1pPr>
          </a:lstStyle>
          <a:p>
            <a:pPr/>
            <a:r>
              <a:t>Jupyter Notebook </a:t>
            </a:r>
          </a:p>
        </p:txBody>
      </p:sp>
      <p:sp>
        <p:nvSpPr>
          <p:cNvPr id="230" name="Text 7"/>
          <p:cNvSpPr txBox="1"/>
          <p:nvPr/>
        </p:nvSpPr>
        <p:spPr>
          <a:xfrm>
            <a:off x="6280189" y="5784412"/>
            <a:ext cx="4651463"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800"/>
              </a:lnSpc>
              <a:buSzPct val="100000"/>
              <a:buChar char="•"/>
              <a:defRPr sz="1700">
                <a:solidFill>
                  <a:srgbClr val="464646"/>
                </a:solidFill>
                <a:latin typeface="Inter Medium"/>
                <a:ea typeface="Inter Medium"/>
                <a:cs typeface="Inter Medium"/>
                <a:sym typeface="Inter Medium"/>
              </a:defRPr>
            </a:lvl1pPr>
          </a:lstStyle>
          <a:p>
            <a:pPr/>
            <a:r>
              <a:t>StandardScaler (from sklearn.preprocessing)</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